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1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0.jpg" ContentType="image/jpeg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334" r:id="rId4"/>
    <p:sldId id="262" r:id="rId5"/>
    <p:sldId id="305" r:id="rId6"/>
    <p:sldId id="261" r:id="rId7"/>
    <p:sldId id="263" r:id="rId8"/>
    <p:sldId id="264" r:id="rId9"/>
    <p:sldId id="265" r:id="rId10"/>
    <p:sldId id="313" r:id="rId11"/>
    <p:sldId id="342" r:id="rId12"/>
    <p:sldId id="398" r:id="rId13"/>
    <p:sldId id="399" r:id="rId14"/>
    <p:sldId id="391" r:id="rId15"/>
    <p:sldId id="300" r:id="rId16"/>
    <p:sldId id="397" r:id="rId17"/>
    <p:sldId id="364" r:id="rId18"/>
    <p:sldId id="281" r:id="rId19"/>
    <p:sldId id="287" r:id="rId20"/>
    <p:sldId id="289" r:id="rId21"/>
    <p:sldId id="290" r:id="rId22"/>
    <p:sldId id="291" r:id="rId23"/>
    <p:sldId id="292" r:id="rId24"/>
    <p:sldId id="295" r:id="rId25"/>
    <p:sldId id="314" r:id="rId26"/>
    <p:sldId id="315" r:id="rId27"/>
    <p:sldId id="316" r:id="rId28"/>
    <p:sldId id="317" r:id="rId29"/>
    <p:sldId id="318" r:id="rId30"/>
    <p:sldId id="319" r:id="rId31"/>
    <p:sldId id="301" r:id="rId32"/>
    <p:sldId id="400" r:id="rId33"/>
    <p:sldId id="302" r:id="rId34"/>
    <p:sldId id="304" r:id="rId35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76"/>
    <p:restoredTop sz="94719"/>
  </p:normalViewPr>
  <p:slideViewPr>
    <p:cSldViewPr>
      <p:cViewPr varScale="1">
        <p:scale>
          <a:sx n="196" d="100"/>
          <a:sy n="196" d="100"/>
        </p:scale>
        <p:origin x="496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baa635cc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2baa635cc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Давайте поближе познакомимся с ОТУС.</a:t>
            </a:r>
            <a:endParaRPr sz="14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ОТУС задумывался как компания, которая позволяет обучаться у опытных специалистов высокого уровня в различных областях IT, каждого из которых мы обучаем, как эффективно преподавать.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Мы сторонники обучения у практиков, а не теоретиков, поэтому все наши преподаватели являются действующими специалистами, что позволяет им постоянно быть в курсе лучших решений и оперативно дополнять программу необходимыми изменениями.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Изначально мы создавали курсы для повышения квалификации действующих специалистов в области IT, но стали получать множество запросов на обучение с нуля, поэтому сейчас мы даем возможность любому замотивированному человеку освоить специальность в области IT.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305d12f47_1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В связи с тем, что 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Программы курсов в OTUS разрабатываются на основе того, что требуется на данный момент на кадровом рынке в топовые компании. </a:t>
            </a:r>
            <a:endParaRPr/>
          </a:p>
        </p:txBody>
      </p:sp>
      <p:sp>
        <p:nvSpPr>
          <p:cNvPr id="339" name="Google Shape;339;gf305d12f47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2baa635cc9_0_5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22baa635cc9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38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0611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729380/" TargetMode="External"/><Relationship Id="rId7" Type="http://schemas.openxmlformats.org/officeDocument/2006/relationships/hyperlink" Target="https://habr.com/ru/articles/800837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habr.com/ru/companies/domclick/articles/570802/" TargetMode="External"/><Relationship Id="rId5" Type="http://schemas.openxmlformats.org/officeDocument/2006/relationships/hyperlink" Target="https://habr.com/ru/articles/827134/" TargetMode="External"/><Relationship Id="rId4" Type="http://schemas.openxmlformats.org/officeDocument/2006/relationships/hyperlink" Target="https://habr.com/ru/articles/488468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igor-stureiko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905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769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lang="en-US" sz="5600" spc="-35" dirty="0">
                <a:solidFill>
                  <a:srgbClr val="FFFFFF"/>
                </a:solidFill>
              </a:rPr>
              <a:t>Python Pro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en-US" spc="-10" dirty="0">
                <a:solidFill>
                  <a:srgbClr val="FFFFFF"/>
                </a:solidFill>
              </a:rPr>
              <a:t>FastAPI </a:t>
            </a:r>
            <a:r>
              <a:rPr lang="ru-RU" spc="-10" dirty="0" err="1">
                <a:solidFill>
                  <a:srgbClr val="FFFFFF"/>
                </a:solidFill>
              </a:rPr>
              <a:t>валидация</a:t>
            </a:r>
            <a:r>
              <a:rPr lang="ru-RU" spc="-10" dirty="0">
                <a:solidFill>
                  <a:srgbClr val="FFFFFF"/>
                </a:solidFill>
              </a:rPr>
              <a:t> параметров запроса с помощью </a:t>
            </a:r>
            <a:r>
              <a:rPr lang="en-US" spc="-10" dirty="0">
                <a:solidFill>
                  <a:srgbClr val="FFFFFF"/>
                </a:solidFill>
              </a:rPr>
              <a:t>Pydantic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Напишите, пожалуйста, в чат подходящую цифру</a:t>
            </a:r>
            <a:endParaRPr/>
          </a:p>
        </p:txBody>
      </p:sp>
      <p:sp>
        <p:nvSpPr>
          <p:cNvPr id="376" name="Google Shape;376;p73"/>
          <p:cNvSpPr txBox="1">
            <a:spLocks noGrp="1"/>
          </p:cNvSpPr>
          <p:nvPr>
            <p:ph type="body" idx="4294967295"/>
          </p:nvPr>
        </p:nvSpPr>
        <p:spPr>
          <a:xfrm>
            <a:off x="567875" y="1930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1</a:t>
            </a:r>
            <a:r>
              <a:rPr lang="ru" sz="1900" b="1"/>
              <a:t> -</a:t>
            </a:r>
            <a:r>
              <a:rPr lang="ru" sz="1900"/>
              <a:t> если уже учились у нас в компании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2</a:t>
            </a:r>
            <a:r>
              <a:rPr lang="ru" sz="1900" b="1"/>
              <a:t> -</a:t>
            </a:r>
            <a:r>
              <a:rPr lang="ru" sz="1900"/>
              <a:t> если НЕ учились, но слышали о нас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3</a:t>
            </a:r>
            <a:r>
              <a:rPr lang="ru" sz="1900" b="1"/>
              <a:t> -</a:t>
            </a:r>
            <a:r>
              <a:rPr lang="ru" sz="1900"/>
              <a:t> если впервые знакомитесь с OTUS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77" name="Google Shape;377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650" y="3239988"/>
            <a:ext cx="651601" cy="6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dirty="0"/>
              <a:t>FastAPI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1339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24F9C-B649-EF45-B97D-51814BE41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запроса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9A157-92D0-B745-A3D0-84937C3F1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3600986"/>
          </a:xfrm>
        </p:spPr>
        <p:txBody>
          <a:bodyPr/>
          <a:lstStyle/>
          <a:p>
            <a:r>
              <a:rPr lang="ru-RU" dirty="0"/>
              <a:t>Параметры пути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http://localhost:8080/items/1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dirty="0"/>
          </a:p>
          <a:p>
            <a:r>
              <a:rPr lang="ru-RU" dirty="0"/>
              <a:t>Параметры запроса</a:t>
            </a:r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http://localhost:8080/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test?text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=moo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Параметры в теле запроса</a:t>
            </a:r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http://localhost:8080/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”msg”: ”test text”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”: 10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B077D2-08F7-6E42-A55B-3BE2815BBEDD}"/>
              </a:ext>
            </a:extLst>
          </p:cNvPr>
          <p:cNvSpPr/>
          <p:nvPr/>
        </p:nvSpPr>
        <p:spPr>
          <a:xfrm>
            <a:off x="4191000" y="1581150"/>
            <a:ext cx="380999" cy="4572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D9DA409-923E-0C4E-9063-DB2FF07C93E4}"/>
              </a:ext>
            </a:extLst>
          </p:cNvPr>
          <p:cNvSpPr/>
          <p:nvPr/>
        </p:nvSpPr>
        <p:spPr>
          <a:xfrm>
            <a:off x="3429000" y="2419350"/>
            <a:ext cx="1905000" cy="4572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0E4552-F95E-A446-AE5E-1CEB3CACE6E4}"/>
              </a:ext>
            </a:extLst>
          </p:cNvPr>
          <p:cNvSpPr/>
          <p:nvPr/>
        </p:nvSpPr>
        <p:spPr>
          <a:xfrm>
            <a:off x="474722" y="3867150"/>
            <a:ext cx="2573278" cy="1155710"/>
          </a:xfrm>
          <a:prstGeom prst="roundRect">
            <a:avLst>
              <a:gd name="adj" fmla="val 1105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22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24F9C-B649-EF45-B97D-51814BE41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ru-RU" dirty="0"/>
              <a:t>Валидация параметров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9A157-92D0-B745-A3D0-84937C3F1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2215991"/>
          </a:xfrm>
        </p:spPr>
        <p:txBody>
          <a:bodyPr/>
          <a:lstStyle/>
          <a:p>
            <a:r>
              <a:rPr lang="ru-RU" dirty="0"/>
              <a:t>Параметры пути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http://localhost:8080/items/1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app.get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("/items/{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item_id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}")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async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read_item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item_id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int):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{"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item_id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item_id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cs typeface="Courier New" panose="02070309020205020404" pitchFamily="49" charset="0"/>
              </a:rPr>
              <a:t>Параметр может быть только </a:t>
            </a:r>
            <a:r>
              <a:rPr lang="en-US" dirty="0">
                <a:cs typeface="Courier New" panose="02070309020205020404" pitchFamily="49" charset="0"/>
              </a:rPr>
              <a:t>int, </a:t>
            </a:r>
            <a:r>
              <a:rPr lang="ru-RU" dirty="0">
                <a:cs typeface="Courier New" panose="02070309020205020404" pitchFamily="49" charset="0"/>
              </a:rPr>
              <a:t>в противном случае будет сгенерирован ответ 422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B077D2-08F7-6E42-A55B-3BE2815BBEDD}"/>
              </a:ext>
            </a:extLst>
          </p:cNvPr>
          <p:cNvSpPr/>
          <p:nvPr/>
        </p:nvSpPr>
        <p:spPr>
          <a:xfrm>
            <a:off x="4191000" y="1581150"/>
            <a:ext cx="380999" cy="4572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3E95DB-A0BA-0543-A220-2622DB8A1ABB}"/>
              </a:ext>
            </a:extLst>
          </p:cNvPr>
          <p:cNvSpPr/>
          <p:nvPr/>
        </p:nvSpPr>
        <p:spPr>
          <a:xfrm>
            <a:off x="3200400" y="2495550"/>
            <a:ext cx="1752600" cy="381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50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7733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56403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C50754-391E-D947-A1EF-F9310CD96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ru-RU" dirty="0"/>
              <a:t>Практика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B4374-24D5-1943-8C9C-77E4D5065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66199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Реализуем простой </a:t>
            </a:r>
            <a:r>
              <a:rPr lang="en-US" dirty="0"/>
              <a:t>API </a:t>
            </a:r>
            <a:r>
              <a:rPr lang="ru-RU" dirty="0"/>
              <a:t>на </a:t>
            </a:r>
            <a:r>
              <a:rPr lang="en-US" dirty="0"/>
              <a:t>FastAPI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Попробуем </a:t>
            </a:r>
            <a:r>
              <a:rPr lang="ru-RU" dirty="0" err="1"/>
              <a:t>валидацию</a:t>
            </a:r>
            <a:r>
              <a:rPr lang="ru-RU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Параметров пути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Параметров строки запроса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Параметров в теле запроса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21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75738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88950" indent="-342900" algn="l" rtl="0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sz="1800" b="1" dirty="0"/>
              <a:t>FastAPI</a:t>
            </a:r>
            <a:endParaRPr lang="ru-RU" sz="1800" b="1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Простой </a:t>
            </a:r>
            <a:r>
              <a:rPr lang="en-US" sz="1400" dirty="0"/>
              <a:t>ML </a:t>
            </a:r>
            <a:r>
              <a:rPr lang="ru-RU" sz="1400" dirty="0"/>
              <a:t>веб-сервис на </a:t>
            </a:r>
            <a:r>
              <a:rPr lang="en-US" sz="1400" dirty="0"/>
              <a:t>FastAPI</a:t>
            </a:r>
            <a:r>
              <a:rPr lang="ru-RU" sz="1400" dirty="0"/>
              <a:t>: </a:t>
            </a:r>
            <a:r>
              <a:rPr lang="en-US" sz="1400" dirty="0">
                <a:hlinkClick r:id="rId3"/>
              </a:rPr>
              <a:t>https://habr.com/ru/articles/729380/</a:t>
            </a:r>
            <a:endParaRPr lang="en-US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Знакомство с </a:t>
            </a:r>
            <a:r>
              <a:rPr lang="en-US" sz="1400" dirty="0"/>
              <a:t>FastAPI </a:t>
            </a:r>
            <a:r>
              <a:rPr lang="en-US" sz="1400" dirty="0">
                <a:hlinkClick r:id="rId4"/>
              </a:rPr>
              <a:t>https://habr.com/ru/articles/488468/</a:t>
            </a:r>
            <a:r>
              <a:rPr lang="en-US" sz="1400" dirty="0"/>
              <a:t> </a:t>
            </a:r>
            <a:endParaRPr lang="en-GB" sz="1300" dirty="0"/>
          </a:p>
          <a:p>
            <a:pPr marL="146050" lvl="1">
              <a:buSzPts val="1300"/>
            </a:pPr>
            <a:endParaRPr lang="en-GB" sz="1300" dirty="0"/>
          </a:p>
          <a:p>
            <a:pPr marL="488950" lvl="1" indent="-342900" algn="l" rtl="0">
              <a:buSzPct val="100000"/>
              <a:buFont typeface="+mj-lt"/>
              <a:buAutoNum type="arabicPeriod" startAt="2"/>
            </a:pPr>
            <a:r>
              <a:rPr lang="en-US" b="1" dirty="0">
                <a:solidFill>
                  <a:schemeClr val="tx1"/>
                </a:solidFill>
              </a:rPr>
              <a:t>Pydantic</a:t>
            </a:r>
          </a:p>
          <a:p>
            <a:pPr marL="431800" lvl="1" indent="-285750" algn="l" rtl="0">
              <a:buSzPct val="100000"/>
              <a:buFont typeface="Arial" panose="020B0604020202020204" pitchFamily="34" charset="0"/>
              <a:buChar char="•"/>
            </a:pPr>
            <a:r>
              <a:rPr lang="ru-RU" sz="1400" dirty="0"/>
              <a:t>Создание собственного </a:t>
            </a:r>
            <a:r>
              <a:rPr lang="en-US" sz="1400" dirty="0"/>
              <a:t>API </a:t>
            </a:r>
            <a:r>
              <a:rPr lang="ru-RU" sz="1400" dirty="0"/>
              <a:t>на </a:t>
            </a:r>
            <a:r>
              <a:rPr lang="en-US" sz="1400" dirty="0"/>
              <a:t>Python (FastAPI): </a:t>
            </a:r>
            <a:r>
              <a:rPr lang="ru-RU" sz="1400" dirty="0" err="1"/>
              <a:t>Гайд</a:t>
            </a:r>
            <a:r>
              <a:rPr lang="ru-RU" sz="1400" dirty="0"/>
              <a:t> по моделям </a:t>
            </a:r>
            <a:r>
              <a:rPr lang="en-US" sz="1400" dirty="0"/>
              <a:t>Pydantic: </a:t>
            </a:r>
            <a:r>
              <a:rPr lang="en-US" sz="1400" dirty="0">
                <a:hlinkClick r:id="rId5"/>
              </a:rPr>
              <a:t>https://habr.com/ru/articles/827134/</a:t>
            </a:r>
            <a:r>
              <a:rPr lang="en-US" sz="1400" dirty="0"/>
              <a:t> </a:t>
            </a:r>
          </a:p>
          <a:p>
            <a:pPr marL="431800" lvl="1" indent="-285750" algn="l" rtl="0"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Marshmallow vs. Pydantic: </a:t>
            </a:r>
            <a:r>
              <a:rPr lang="ru-RU" sz="1400" dirty="0"/>
              <a:t>две лучшие библиотеки для </a:t>
            </a:r>
            <a:r>
              <a:rPr lang="ru-RU" sz="1400" dirty="0" err="1"/>
              <a:t>сериализации</a:t>
            </a:r>
            <a:r>
              <a:rPr lang="ru-RU" sz="1400" dirty="0"/>
              <a:t> и </a:t>
            </a:r>
            <a:r>
              <a:rPr lang="ru-RU" sz="1400" dirty="0" err="1"/>
              <a:t>валидации</a:t>
            </a:r>
            <a:r>
              <a:rPr lang="ru-RU" sz="1400" dirty="0"/>
              <a:t> данных на </a:t>
            </a:r>
            <a:r>
              <a:rPr lang="en-US" sz="1400" dirty="0"/>
              <a:t>Python: </a:t>
            </a:r>
            <a:r>
              <a:rPr lang="en-US" sz="1400" dirty="0">
                <a:hlinkClick r:id="rId6"/>
              </a:rPr>
              <a:t>https://habr.com/ru/companies/domclick/articles/570802/</a:t>
            </a:r>
            <a:r>
              <a:rPr lang="en-US" sz="1400" dirty="0"/>
              <a:t> </a:t>
            </a:r>
          </a:p>
          <a:p>
            <a:pPr marL="431800" lvl="1" indent="-285750" algn="l" rtl="0">
              <a:buSzPct val="100000"/>
              <a:buFont typeface="Arial" panose="020B0604020202020204" pitchFamily="34" charset="0"/>
              <a:buChar char="•"/>
            </a:pPr>
            <a:r>
              <a:rPr lang="ru-RU" sz="1400" dirty="0" err="1"/>
              <a:t>Валидируйте</a:t>
            </a:r>
            <a:r>
              <a:rPr lang="ru-RU" sz="1400" dirty="0"/>
              <a:t> это немедленно</a:t>
            </a:r>
            <a:r>
              <a:rPr lang="en-US" sz="1400" dirty="0"/>
              <a:t>: </a:t>
            </a:r>
            <a:r>
              <a:rPr lang="en-US" sz="1400" dirty="0">
                <a:hlinkClick r:id="rId7"/>
              </a:rPr>
              <a:t>https://habr.com/ru/articles/800837/</a:t>
            </a:r>
            <a:r>
              <a:rPr lang="en-US" sz="1400" dirty="0"/>
              <a:t> 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4949" y="1792731"/>
            <a:ext cx="588899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FFFFFF"/>
                </a:solidFill>
              </a:rPr>
              <a:t>Знакомство</a:t>
            </a:r>
            <a:r>
              <a:rPr sz="4000" spc="-2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с</a:t>
            </a:r>
            <a:r>
              <a:rPr sz="4000" spc="-20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командой </a:t>
            </a:r>
            <a:r>
              <a:rPr sz="4000" spc="-150" dirty="0">
                <a:solidFill>
                  <a:srgbClr val="FFFFFF"/>
                </a:solidFill>
              </a:rPr>
              <a:t>и</a:t>
            </a:r>
            <a:r>
              <a:rPr sz="4000" spc="-204" dirty="0">
                <a:solidFill>
                  <a:srgbClr val="FFFFFF"/>
                </a:solidFill>
              </a:rPr>
              <a:t> </a:t>
            </a:r>
            <a:r>
              <a:rPr sz="4000" spc="-45" dirty="0">
                <a:solidFill>
                  <a:srgbClr val="FFFFFF"/>
                </a:solidFill>
              </a:rPr>
              <a:t>программой</a:t>
            </a:r>
            <a:r>
              <a:rPr sz="4000" spc="-200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курса</a:t>
            </a:r>
            <a:endParaRPr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Команда</a:t>
            </a:r>
            <a:r>
              <a:rPr spc="-175" dirty="0"/>
              <a:t> </a:t>
            </a:r>
            <a:r>
              <a:rPr spc="-10" dirty="0"/>
              <a:t>курса</a:t>
            </a:r>
          </a:p>
        </p:txBody>
      </p:sp>
      <p:sp>
        <p:nvSpPr>
          <p:cNvPr id="5" name="object 5"/>
          <p:cNvSpPr/>
          <p:nvPr/>
        </p:nvSpPr>
        <p:spPr>
          <a:xfrm>
            <a:off x="614098" y="1195199"/>
            <a:ext cx="1290901" cy="3232785"/>
          </a:xfrm>
          <a:custGeom>
            <a:avLst/>
            <a:gdLst/>
            <a:ahLst/>
            <a:cxnLst/>
            <a:rect l="l" t="t" r="r" b="b"/>
            <a:pathLst>
              <a:path w="520700" h="3232785">
                <a:moveTo>
                  <a:pt x="520200" y="0"/>
                </a:moveTo>
                <a:lnTo>
                  <a:pt x="0" y="0"/>
                </a:lnTo>
                <a:lnTo>
                  <a:pt x="0" y="3232500"/>
                </a:lnTo>
                <a:lnTo>
                  <a:pt x="520200" y="3232500"/>
                </a:lnTo>
                <a:lnTo>
                  <a:pt x="52020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E90D3-E297-834D-9668-507BFC8FD774}"/>
              </a:ext>
            </a:extLst>
          </p:cNvPr>
          <p:cNvSpPr txBox="1"/>
          <p:nvPr/>
        </p:nvSpPr>
        <p:spPr>
          <a:xfrm>
            <a:off x="3581400" y="1379116"/>
            <a:ext cx="54083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b="1" dirty="0"/>
              <a:t>Руководитель курса</a:t>
            </a:r>
          </a:p>
          <a:p>
            <a:pPr>
              <a:lnSpc>
                <a:spcPct val="200000"/>
              </a:lnSpc>
            </a:pPr>
            <a:r>
              <a:rPr lang="ru-RU" dirty="0">
                <a:solidFill>
                  <a:srgbClr val="FF9900"/>
                </a:solidFill>
              </a:rPr>
              <a:t>Станислав </a:t>
            </a:r>
            <a:r>
              <a:rPr lang="ru-RU" dirty="0" err="1">
                <a:solidFill>
                  <a:srgbClr val="FF9900"/>
                </a:solidFill>
              </a:rPr>
              <a:t>Ступников</a:t>
            </a:r>
            <a:endParaRPr lang="ru-RU" dirty="0">
              <a:solidFill>
                <a:srgbClr val="FF9900"/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VK </a:t>
            </a:r>
            <a:r>
              <a:rPr lang="ru-RU" dirty="0">
                <a:solidFill>
                  <a:schemeClr val="tx1"/>
                </a:solidFill>
              </a:rPr>
              <a:t>Руководитель отдела разработки</a:t>
            </a:r>
          </a:p>
          <a:p>
            <a:endParaRPr lang="en-US" sz="1100" dirty="0"/>
          </a:p>
          <a:p>
            <a:r>
              <a:rPr lang="ru-RU" sz="1100" dirty="0"/>
              <a:t>10+ лет опыта промышленной разработки, в том числе создания и поддержания веб-приложений, инфраструктурных решений, высоконагруженных систем, </a:t>
            </a:r>
            <a:r>
              <a:rPr lang="en-US" sz="1100" dirty="0"/>
              <a:t>data pipeline'</a:t>
            </a:r>
            <a:r>
              <a:rPr lang="ru-RU" sz="1100" dirty="0" err="1"/>
              <a:t>ов</a:t>
            </a:r>
            <a:r>
              <a:rPr lang="ru-RU" sz="1100" dirty="0"/>
              <a:t> и аналитических систем. </a:t>
            </a:r>
          </a:p>
          <a:p>
            <a:endParaRPr lang="ru-RU" sz="1100" dirty="0"/>
          </a:p>
          <a:p>
            <a:r>
              <a:rPr lang="ru-RU" sz="1100" dirty="0"/>
              <a:t>3 года научной разработки для крупных государственных заказчиков с контрактами по тематике анализа больших объемов данных. Опыт программирования на </a:t>
            </a:r>
            <a:r>
              <a:rPr lang="en-US" sz="1100" dirty="0"/>
              <a:t>Python, Go, Lua, C, JavaScript, Perl.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10ACE-14A6-7F4D-B9F9-E8A2DC557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5" b="16765"/>
          <a:stretch/>
        </p:blipFill>
        <p:spPr>
          <a:xfrm>
            <a:off x="838200" y="1657350"/>
            <a:ext cx="2363240" cy="235624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Команда</a:t>
            </a:r>
            <a:r>
              <a:rPr spc="-175" dirty="0"/>
              <a:t> </a:t>
            </a:r>
            <a:r>
              <a:rPr spc="-10" dirty="0"/>
              <a:t>курса</a:t>
            </a:r>
          </a:p>
        </p:txBody>
      </p:sp>
      <p:sp>
        <p:nvSpPr>
          <p:cNvPr id="5" name="object 5"/>
          <p:cNvSpPr/>
          <p:nvPr/>
        </p:nvSpPr>
        <p:spPr>
          <a:xfrm>
            <a:off x="614099" y="1195199"/>
            <a:ext cx="520700" cy="3617595"/>
          </a:xfrm>
          <a:custGeom>
            <a:avLst/>
            <a:gdLst/>
            <a:ahLst/>
            <a:cxnLst/>
            <a:rect l="l" t="t" r="r" b="b"/>
            <a:pathLst>
              <a:path w="520700" h="3617595">
                <a:moveTo>
                  <a:pt x="520200" y="0"/>
                </a:moveTo>
                <a:lnTo>
                  <a:pt x="0" y="0"/>
                </a:lnTo>
                <a:lnTo>
                  <a:pt x="0" y="3617576"/>
                </a:lnTo>
                <a:lnTo>
                  <a:pt x="520200" y="3617576"/>
                </a:lnTo>
                <a:lnTo>
                  <a:pt x="52020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72360" y="1441958"/>
            <a:ext cx="1729105" cy="557204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lang="ru-RU" sz="1600" b="1" dirty="0">
                <a:solidFill>
                  <a:srgbClr val="FF9900"/>
                </a:solidFill>
                <a:latin typeface="Trebuchet MS"/>
                <a:cs typeface="Trebuchet MS"/>
              </a:rPr>
              <a:t>Стурейко Игорь</a:t>
            </a:r>
            <a:endParaRPr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100" spc="-20" dirty="0">
                <a:latin typeface="Trebuchet MS"/>
                <a:cs typeface="Trebuchet MS"/>
              </a:rPr>
              <a:t>DataScientist,</a:t>
            </a:r>
            <a:r>
              <a:rPr sz="1100" spc="15" dirty="0">
                <a:latin typeface="Trebuchet MS"/>
                <a:cs typeface="Trebuchet MS"/>
              </a:rPr>
              <a:t> </a:t>
            </a:r>
            <a:r>
              <a:rPr lang="en-US" sz="1100" spc="-10" dirty="0" err="1">
                <a:latin typeface="Trebuchet MS"/>
                <a:cs typeface="Trebuchet MS"/>
              </a:rPr>
              <a:t>ML</a:t>
            </a:r>
            <a:r>
              <a:rPr sz="1100" spc="-10" dirty="0" err="1">
                <a:latin typeface="Trebuchet MS"/>
                <a:cs typeface="Trebuchet MS"/>
              </a:rPr>
              <a:t>Engineer</a:t>
            </a:r>
            <a:endParaRPr sz="11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85690" y="1160852"/>
            <a:ext cx="520700" cy="3617595"/>
          </a:xfrm>
          <a:custGeom>
            <a:avLst/>
            <a:gdLst/>
            <a:ahLst/>
            <a:cxnLst/>
            <a:rect l="l" t="t" r="r" b="b"/>
            <a:pathLst>
              <a:path w="520700" h="3617595">
                <a:moveTo>
                  <a:pt x="520200" y="0"/>
                </a:moveTo>
                <a:lnTo>
                  <a:pt x="0" y="0"/>
                </a:lnTo>
                <a:lnTo>
                  <a:pt x="0" y="3617576"/>
                </a:lnTo>
                <a:lnTo>
                  <a:pt x="520200" y="3617576"/>
                </a:lnTo>
                <a:lnTo>
                  <a:pt x="52020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EBD758-DB24-B04C-AC35-960EA0159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4" b="13044"/>
          <a:stretch/>
        </p:blipFill>
        <p:spPr>
          <a:xfrm>
            <a:off x="793113" y="1281878"/>
            <a:ext cx="806402" cy="804015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060CD9-A42E-E841-8D0D-69D54EF2A1EC}"/>
              </a:ext>
            </a:extLst>
          </p:cNvPr>
          <p:cNvSpPr txBox="1"/>
          <p:nvPr/>
        </p:nvSpPr>
        <p:spPr>
          <a:xfrm>
            <a:off x="5372360" y="2690085"/>
            <a:ext cx="1981953" cy="559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600" b="1" spc="-10" dirty="0">
                <a:solidFill>
                  <a:srgbClr val="FF9900"/>
                </a:solidFill>
                <a:latin typeface="Trebuchet MS"/>
                <a:cs typeface="Trebuchet MS"/>
              </a:rPr>
              <a:t>Евгений </a:t>
            </a:r>
            <a:r>
              <a:rPr lang="ru-RU" sz="1600" b="1" spc="-10" dirty="0" err="1">
                <a:solidFill>
                  <a:srgbClr val="FF9900"/>
                </a:solidFill>
                <a:latin typeface="Trebuchet MS"/>
                <a:cs typeface="Trebuchet MS"/>
              </a:rPr>
              <a:t>Ревняков</a:t>
            </a:r>
            <a:endParaRPr lang="ru-RU"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100" spc="90" dirty="0">
                <a:latin typeface="Trebuchet MS"/>
                <a:cs typeface="Trebuchet MS"/>
              </a:rPr>
              <a:t>Python Developer</a:t>
            </a:r>
            <a:endParaRPr lang="en-US" sz="1100" dirty="0">
              <a:latin typeface="Trebuchet MS"/>
              <a:cs typeface="Trebuchet M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790203-D6CF-5948-8841-B5F7CF2C209E}"/>
              </a:ext>
            </a:extLst>
          </p:cNvPr>
          <p:cNvSpPr txBox="1"/>
          <p:nvPr/>
        </p:nvSpPr>
        <p:spPr>
          <a:xfrm>
            <a:off x="5372359" y="4019550"/>
            <a:ext cx="2009846" cy="559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600" b="1" spc="-10" dirty="0">
                <a:solidFill>
                  <a:srgbClr val="FF9900"/>
                </a:solidFill>
                <a:latin typeface="Trebuchet MS"/>
                <a:cs typeface="Trebuchet MS"/>
              </a:rPr>
              <a:t>Сурен </a:t>
            </a:r>
            <a:r>
              <a:rPr lang="ru-RU" sz="1600" b="1" spc="-10" dirty="0" err="1">
                <a:solidFill>
                  <a:srgbClr val="FF9900"/>
                </a:solidFill>
                <a:latin typeface="Trebuchet MS"/>
                <a:cs typeface="Trebuchet MS"/>
              </a:rPr>
              <a:t>Хоренян</a:t>
            </a:r>
            <a:endParaRPr lang="ru-RU"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100" spc="90" dirty="0">
                <a:latin typeface="Trebuchet MS"/>
                <a:cs typeface="Trebuchet MS"/>
              </a:rPr>
              <a:t>Senior</a:t>
            </a:r>
            <a:r>
              <a:rPr lang="ru-RU" sz="1100" spc="90" dirty="0">
                <a:latin typeface="Trebuchet MS"/>
                <a:cs typeface="Trebuchet MS"/>
              </a:rPr>
              <a:t> </a:t>
            </a:r>
            <a:r>
              <a:rPr lang="en-US" sz="1100" spc="90" dirty="0">
                <a:latin typeface="Trebuchet MS"/>
                <a:cs typeface="Trebuchet MS"/>
              </a:rPr>
              <a:t>Python Developer</a:t>
            </a:r>
            <a:endParaRPr lang="en-US" sz="1100" dirty="0">
              <a:latin typeface="Trebuchet MS"/>
              <a:cs typeface="Trebuchet M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3E3B50-745F-844A-B329-1D752B428F62}"/>
              </a:ext>
            </a:extLst>
          </p:cNvPr>
          <p:cNvSpPr txBox="1"/>
          <p:nvPr/>
        </p:nvSpPr>
        <p:spPr>
          <a:xfrm>
            <a:off x="1676400" y="4069706"/>
            <a:ext cx="2225930" cy="559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600" b="1" spc="-10" dirty="0">
                <a:solidFill>
                  <a:srgbClr val="FF9900"/>
                </a:solidFill>
                <a:latin typeface="Trebuchet MS"/>
                <a:cs typeface="Trebuchet MS"/>
              </a:rPr>
              <a:t>Дмитрий </a:t>
            </a:r>
            <a:r>
              <a:rPr lang="ru-RU" sz="1600" b="1" spc="-10" dirty="0" err="1">
                <a:solidFill>
                  <a:srgbClr val="FF9900"/>
                </a:solidFill>
                <a:latin typeface="Trebuchet MS"/>
                <a:cs typeface="Trebuchet MS"/>
              </a:rPr>
              <a:t>Панкрашов</a:t>
            </a:r>
            <a:endParaRPr lang="ru-RU"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100" spc="90" dirty="0">
                <a:latin typeface="Trebuchet MS"/>
                <a:cs typeface="Trebuchet MS"/>
              </a:rPr>
              <a:t>Middle</a:t>
            </a:r>
            <a:r>
              <a:rPr lang="ru-RU" sz="1100" spc="90" dirty="0">
                <a:latin typeface="Trebuchet MS"/>
                <a:cs typeface="Trebuchet MS"/>
              </a:rPr>
              <a:t> </a:t>
            </a:r>
            <a:r>
              <a:rPr lang="en-US" sz="1100" spc="90" dirty="0">
                <a:latin typeface="Trebuchet MS"/>
                <a:cs typeface="Trebuchet MS"/>
              </a:rPr>
              <a:t>Python Developer</a:t>
            </a:r>
            <a:endParaRPr lang="en-US" sz="1100" dirty="0">
              <a:latin typeface="Trebuchet MS"/>
              <a:cs typeface="Trebuchet M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BBE2F9-EA50-7C4F-B214-C22F7BC1D77C}"/>
              </a:ext>
            </a:extLst>
          </p:cNvPr>
          <p:cNvSpPr txBox="1"/>
          <p:nvPr/>
        </p:nvSpPr>
        <p:spPr>
          <a:xfrm>
            <a:off x="1676400" y="2711934"/>
            <a:ext cx="1798569" cy="559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600" b="1" spc="-10" dirty="0">
                <a:solidFill>
                  <a:srgbClr val="FF9900"/>
                </a:solidFill>
                <a:latin typeface="Trebuchet MS"/>
                <a:cs typeface="Trebuchet MS"/>
              </a:rPr>
              <a:t>Андрей Кравчук</a:t>
            </a:r>
            <a:endParaRPr lang="ru-RU"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100" spc="90" dirty="0">
                <a:latin typeface="Trebuchet MS"/>
                <a:cs typeface="Trebuchet MS"/>
              </a:rPr>
              <a:t>Python Developer</a:t>
            </a:r>
            <a:endParaRPr lang="en-US" sz="1100" dirty="0">
              <a:latin typeface="Trebuchet MS"/>
              <a:cs typeface="Trebuchet M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0FF9C8-BACA-1B4F-BDA3-D7B79F0BFA2F}"/>
              </a:ext>
            </a:extLst>
          </p:cNvPr>
          <p:cNvSpPr txBox="1"/>
          <p:nvPr/>
        </p:nvSpPr>
        <p:spPr>
          <a:xfrm>
            <a:off x="1676400" y="1429970"/>
            <a:ext cx="1864293" cy="50783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600" b="1" spc="-10" dirty="0">
                <a:solidFill>
                  <a:srgbClr val="FF9900"/>
                </a:solidFill>
                <a:latin typeface="Trebuchet MS"/>
                <a:cs typeface="Trebuchet MS"/>
              </a:rPr>
              <a:t>Валентин </a:t>
            </a:r>
            <a:r>
              <a:rPr lang="ru-RU" sz="1600" b="1" spc="-10" dirty="0" err="1">
                <a:solidFill>
                  <a:srgbClr val="FF9900"/>
                </a:solidFill>
                <a:latin typeface="Trebuchet MS"/>
                <a:cs typeface="Trebuchet MS"/>
              </a:rPr>
              <a:t>Шилин</a:t>
            </a:r>
            <a:endParaRPr lang="ru-RU" sz="1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lang="ru-RU" sz="1100" spc="90" dirty="0">
                <a:latin typeface="Trebuchet MS"/>
                <a:cs typeface="Trebuchet MS"/>
              </a:rPr>
              <a:t>Старший программист</a:t>
            </a:r>
            <a:endParaRPr lang="en-US" sz="1100" dirty="0">
              <a:latin typeface="Trebuchet MS"/>
              <a:cs typeface="Trebuchet M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6953487-C68B-7249-8BC8-6C30D4D1E4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1" b="25829"/>
          <a:stretch/>
        </p:blipFill>
        <p:spPr>
          <a:xfrm>
            <a:off x="793114" y="2556000"/>
            <a:ext cx="794351" cy="792000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73BC42-6662-6F45-B6B6-C103C29D8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" b="148"/>
          <a:stretch/>
        </p:blipFill>
        <p:spPr>
          <a:xfrm>
            <a:off x="793113" y="3897105"/>
            <a:ext cx="806402" cy="804015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452CD6-F51F-AD4B-B116-B2398FD17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9" b="8249"/>
          <a:stretch/>
        </p:blipFill>
        <p:spPr>
          <a:xfrm>
            <a:off x="7428928" y="1281877"/>
            <a:ext cx="806402" cy="804015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55C9AE-D762-5E48-98DF-752977846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8" b="6068"/>
          <a:stretch/>
        </p:blipFill>
        <p:spPr>
          <a:xfrm>
            <a:off x="7428928" y="2537905"/>
            <a:ext cx="806402" cy="804015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C157535-7547-2241-9878-0E27F0F364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" b="148"/>
          <a:stretch/>
        </p:blipFill>
        <p:spPr>
          <a:xfrm>
            <a:off x="7428928" y="3892627"/>
            <a:ext cx="806402" cy="804015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150" y="2051811"/>
            <a:ext cx="4149090" cy="1428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-100" dirty="0">
                <a:solidFill>
                  <a:srgbClr val="FFFFFF"/>
                </a:solidFill>
              </a:rPr>
              <a:t>О</a:t>
            </a:r>
            <a:r>
              <a:rPr sz="4600" spc="-250" dirty="0">
                <a:solidFill>
                  <a:srgbClr val="FFFFFF"/>
                </a:solidFill>
              </a:rPr>
              <a:t> </a:t>
            </a:r>
            <a:r>
              <a:rPr sz="4600" spc="-85" dirty="0" err="1">
                <a:solidFill>
                  <a:srgbClr val="FFFFFF"/>
                </a:solidFill>
              </a:rPr>
              <a:t>курсе</a:t>
            </a:r>
            <a:r>
              <a:rPr sz="4600" spc="-250" dirty="0">
                <a:solidFill>
                  <a:srgbClr val="FFFFFF"/>
                </a:solidFill>
              </a:rPr>
              <a:t> </a:t>
            </a:r>
            <a:r>
              <a:rPr lang="en-US" sz="4600" spc="125" dirty="0">
                <a:solidFill>
                  <a:srgbClr val="FFFFFF"/>
                </a:solidFill>
              </a:rPr>
              <a:t>Python pro</a:t>
            </a:r>
            <a:endParaRPr sz="4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Карта</a:t>
            </a:r>
            <a:r>
              <a:rPr spc="-170" dirty="0"/>
              <a:t> </a:t>
            </a:r>
            <a:r>
              <a:rPr spc="-10" dirty="0"/>
              <a:t>курса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04CF890-FC54-F94E-88C6-2EDBD6D3882E}"/>
              </a:ext>
            </a:extLst>
          </p:cNvPr>
          <p:cNvSpPr/>
          <p:nvPr/>
        </p:nvSpPr>
        <p:spPr>
          <a:xfrm>
            <a:off x="3149170" y="4256784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ru-RU" sz="1400" dirty="0">
                <a:solidFill>
                  <a:schemeClr val="tx1"/>
                </a:solidFill>
              </a:rPr>
              <a:t>Курсовой проект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9934" y="4378253"/>
            <a:ext cx="419929" cy="39600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272CAB1-959B-9E48-B708-13810706A4A1}"/>
              </a:ext>
            </a:extLst>
          </p:cNvPr>
          <p:cNvSpPr/>
          <p:nvPr/>
        </p:nvSpPr>
        <p:spPr>
          <a:xfrm>
            <a:off x="3149170" y="1217224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ru-RU" sz="1400" dirty="0">
                <a:solidFill>
                  <a:schemeClr val="tx1"/>
                </a:solidFill>
              </a:rPr>
              <a:t>1. </a:t>
            </a:r>
            <a:r>
              <a:rPr lang="en-US" sz="1400" dirty="0">
                <a:solidFill>
                  <a:schemeClr val="tx1"/>
                </a:solidFill>
              </a:rPr>
              <a:t>Advanced basics</a:t>
            </a: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8047" y="1302181"/>
            <a:ext cx="419929" cy="396000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F6266CD-2A78-8343-89E7-5E265A319FF9}"/>
              </a:ext>
            </a:extLst>
          </p:cNvPr>
          <p:cNvSpPr/>
          <p:nvPr/>
        </p:nvSpPr>
        <p:spPr>
          <a:xfrm>
            <a:off x="5410200" y="2005836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2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chemeClr val="tx1"/>
                </a:solidFill>
              </a:rPr>
              <a:t>Web</a:t>
            </a:r>
          </a:p>
        </p:txBody>
      </p: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71813" y="2090793"/>
            <a:ext cx="419929" cy="396000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D6B1384-61B9-F641-AD69-BAD4A53963E5}"/>
              </a:ext>
            </a:extLst>
          </p:cNvPr>
          <p:cNvSpPr/>
          <p:nvPr/>
        </p:nvSpPr>
        <p:spPr>
          <a:xfrm>
            <a:off x="710176" y="2462879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3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chemeClr val="tx1"/>
                </a:solidFill>
              </a:rPr>
              <a:t>Data engineering</a:t>
            </a:r>
          </a:p>
        </p:txBody>
      </p:sp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0140" y="2547836"/>
            <a:ext cx="419929" cy="396000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8D827AB-9422-6149-973B-97DCC2445CF0}"/>
              </a:ext>
            </a:extLst>
          </p:cNvPr>
          <p:cNvSpPr/>
          <p:nvPr/>
        </p:nvSpPr>
        <p:spPr>
          <a:xfrm>
            <a:off x="5392366" y="313131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4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Highload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53467" y="3217286"/>
            <a:ext cx="419929" cy="395999"/>
          </a:xfrm>
          <a:prstGeom prst="rect">
            <a:avLst/>
          </a:prstGeom>
        </p:spPr>
      </p:pic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52D0FFD8-67EC-E04B-9E56-7C9E400AD348}"/>
              </a:ext>
            </a:extLst>
          </p:cNvPr>
          <p:cNvCxnSpPr>
            <a:stCxn id="36" idx="3"/>
            <a:endCxn id="37" idx="0"/>
          </p:cNvCxnSpPr>
          <p:nvPr/>
        </p:nvCxnSpPr>
        <p:spPr>
          <a:xfrm>
            <a:off x="6172795" y="1500181"/>
            <a:ext cx="749218" cy="505655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E0D73D5F-6007-DF49-B18C-61F0A55B33FD}"/>
              </a:ext>
            </a:extLst>
          </p:cNvPr>
          <p:cNvCxnSpPr>
            <a:cxnSpLocks/>
            <a:stCxn id="37" idx="1"/>
            <a:endCxn id="38" idx="3"/>
          </p:cNvCxnSpPr>
          <p:nvPr/>
        </p:nvCxnSpPr>
        <p:spPr>
          <a:xfrm rot="10800000" flipV="1">
            <a:off x="3733802" y="2288792"/>
            <a:ext cx="1676399" cy="45704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253249B4-5C8F-CD4C-8FAA-C1EDD6D52562}"/>
              </a:ext>
            </a:extLst>
          </p:cNvPr>
          <p:cNvCxnSpPr>
            <a:stCxn id="38" idx="2"/>
            <a:endCxn id="40" idx="1"/>
          </p:cNvCxnSpPr>
          <p:nvPr/>
        </p:nvCxnSpPr>
        <p:spPr>
          <a:xfrm rot="16200000" flipH="1">
            <a:off x="3614440" y="1636341"/>
            <a:ext cx="385474" cy="3170377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0ABD08F-268D-7A45-8295-BABF6E8BF510}"/>
              </a:ext>
            </a:extLst>
          </p:cNvPr>
          <p:cNvCxnSpPr>
            <a:stCxn id="40" idx="2"/>
            <a:endCxn id="35" idx="3"/>
          </p:cNvCxnSpPr>
          <p:nvPr/>
        </p:nvCxnSpPr>
        <p:spPr>
          <a:xfrm rot="5400000">
            <a:off x="6117229" y="3752790"/>
            <a:ext cx="842517" cy="731384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>
            <a:spLocks noChangeAspect="1"/>
          </p:cNvSpPr>
          <p:nvPr/>
        </p:nvSpPr>
        <p:spPr>
          <a:xfrm>
            <a:off x="2879550" y="1733549"/>
            <a:ext cx="5976000" cy="37723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Структура проекта, управление зависимостями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ru-RU" sz="1400" dirty="0">
                <a:solidFill>
                  <a:schemeClr val="tx1"/>
                </a:solidFill>
              </a:rPr>
              <a:t>1. </a:t>
            </a:r>
            <a:r>
              <a:rPr lang="en-US" sz="1400" dirty="0">
                <a:solidFill>
                  <a:schemeClr val="tx1"/>
                </a:solidFill>
              </a:rPr>
              <a:t>Advanced basics</a:t>
            </a:r>
          </a:p>
        </p:txBody>
      </p:sp>
      <p:pic>
        <p:nvPicPr>
          <p:cNvPr id="37" name="object 23">
            <a:extLst>
              <a:ext uri="{FF2B5EF4-FFF2-40B4-BE49-F238E27FC236}">
                <a16:creationId xmlns:a16="http://schemas.microsoft.com/office/drawing/2014/main" id="{89F70F52-5ECD-104D-90B7-163F9D30F0A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132707"/>
            <a:ext cx="419929" cy="396000"/>
          </a:xfrm>
          <a:prstGeom prst="rect">
            <a:avLst/>
          </a:prstGeom>
        </p:spPr>
      </p:pic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>
            <a:spLocks noChangeAspect="1"/>
          </p:cNvSpPr>
          <p:nvPr/>
        </p:nvSpPr>
        <p:spPr>
          <a:xfrm>
            <a:off x="2879550" y="2173732"/>
            <a:ext cx="5976000" cy="37723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Дистрибуция кода и развертывание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>
            <a:spLocks noChangeAspect="1"/>
          </p:cNvSpPr>
          <p:nvPr/>
        </p:nvSpPr>
        <p:spPr>
          <a:xfrm>
            <a:off x="2879550" y="2613914"/>
            <a:ext cx="5976000" cy="37723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Аннотации типов: уровень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nightmare!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>
            <a:spLocks noChangeAspect="1"/>
          </p:cNvSpPr>
          <p:nvPr/>
        </p:nvSpPr>
        <p:spPr>
          <a:xfrm>
            <a:off x="2879550" y="3054096"/>
            <a:ext cx="5976000" cy="37723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Внутренности: </a:t>
            </a: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байткод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его исполнение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284;p65">
            <a:extLst>
              <a:ext uri="{FF2B5EF4-FFF2-40B4-BE49-F238E27FC236}">
                <a16:creationId xmlns:a16="http://schemas.microsoft.com/office/drawing/2014/main" id="{421FCCD3-4C23-5F4C-B592-6EE6548445C4}"/>
              </a:ext>
            </a:extLst>
          </p:cNvPr>
          <p:cNvSpPr>
            <a:spLocks noChangeAspect="1"/>
          </p:cNvSpPr>
          <p:nvPr/>
        </p:nvSpPr>
        <p:spPr>
          <a:xfrm>
            <a:off x="2875664" y="4374642"/>
            <a:ext cx="5976000" cy="377232"/>
          </a:xfrm>
          <a:prstGeom prst="roundRect">
            <a:avLst>
              <a:gd name="adj" fmla="val 16667"/>
            </a:avLst>
          </a:prstGeom>
          <a:gradFill>
            <a:gsLst>
              <a:gs pos="6000">
                <a:srgbClr val="FFD966"/>
              </a:gs>
              <a:gs pos="0">
                <a:srgbClr val="FFD9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>
            <a:spLocks noChangeAspect="1"/>
          </p:cNvSpPr>
          <p:nvPr/>
        </p:nvSpPr>
        <p:spPr>
          <a:xfrm>
            <a:off x="2879550" y="3494278"/>
            <a:ext cx="5976000" cy="37723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Внутренности: устройство основных типов, управление памятью и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GIL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331068" y="1373682"/>
            <a:ext cx="308501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2110976" y="1593774"/>
            <a:ext cx="74868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890885" y="1813865"/>
            <a:ext cx="118886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670794" y="2033956"/>
            <a:ext cx="162904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450703" y="2254047"/>
            <a:ext cx="206923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284;p65">
            <a:extLst>
              <a:ext uri="{FF2B5EF4-FFF2-40B4-BE49-F238E27FC236}">
                <a16:creationId xmlns:a16="http://schemas.microsoft.com/office/drawing/2014/main" id="{CAF020DF-026F-6A42-A43B-245A765DC764}"/>
              </a:ext>
            </a:extLst>
          </p:cNvPr>
          <p:cNvSpPr>
            <a:spLocks noChangeAspect="1"/>
          </p:cNvSpPr>
          <p:nvPr/>
        </p:nvSpPr>
        <p:spPr>
          <a:xfrm>
            <a:off x="2879550" y="3934460"/>
            <a:ext cx="5976000" cy="37723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OOP.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Объектная модель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6D3565D-7D30-C441-95B5-4EAC2CECA71A}"/>
              </a:ext>
            </a:extLst>
          </p:cNvPr>
          <p:cNvCxnSpPr>
            <a:cxnSpLocks/>
            <a:stCxn id="36" idx="2"/>
            <a:endCxn id="50" idx="1"/>
          </p:cNvCxnSpPr>
          <p:nvPr/>
        </p:nvCxnSpPr>
        <p:spPr>
          <a:xfrm rot="16200000" flipH="1">
            <a:off x="1230612" y="2474138"/>
            <a:ext cx="250941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52048" y="175262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30</a:t>
            </a:r>
            <a:r>
              <a:rPr lang="en-US" sz="1400" dirty="0">
                <a:latin typeface="+mn-lt"/>
              </a:rPr>
              <a:t>.07 -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52048" y="218726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06.08 -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8060" y="2644437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09.08 -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52048" y="307839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13.08 -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52048" y="3512355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18.08 -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8AF743-C25D-D14B-9093-BB1F1D6CA75D}"/>
              </a:ext>
            </a:extLst>
          </p:cNvPr>
          <p:cNvSpPr txBox="1"/>
          <p:nvPr/>
        </p:nvSpPr>
        <p:spPr>
          <a:xfrm>
            <a:off x="1352048" y="394631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</a:t>
            </a:r>
            <a:r>
              <a:rPr lang="ru-RU" sz="1400" dirty="0">
                <a:latin typeface="+mn-lt"/>
              </a:rPr>
              <a:t>0</a:t>
            </a:r>
            <a:r>
              <a:rPr lang="en-US" sz="1400" dirty="0">
                <a:latin typeface="+mn-lt"/>
              </a:rPr>
              <a:t>.08 -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/>
          <p:nvPr/>
        </p:nvSpPr>
        <p:spPr>
          <a:xfrm>
            <a:off x="2879550" y="196270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ООП: Дескрипторы и </a:t>
            </a: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метапрограммирование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ru-RU" sz="1400" dirty="0">
                <a:solidFill>
                  <a:schemeClr val="tx1"/>
                </a:solidFill>
              </a:rPr>
              <a:t>1. </a:t>
            </a:r>
            <a:r>
              <a:rPr lang="en-US" sz="1400" dirty="0">
                <a:solidFill>
                  <a:schemeClr val="tx1"/>
                </a:solidFill>
              </a:rPr>
              <a:t>Advanced basics</a:t>
            </a:r>
          </a:p>
        </p:txBody>
      </p:sp>
      <p:pic>
        <p:nvPicPr>
          <p:cNvPr id="37" name="object 23">
            <a:extLst>
              <a:ext uri="{FF2B5EF4-FFF2-40B4-BE49-F238E27FC236}">
                <a16:creationId xmlns:a16="http://schemas.microsoft.com/office/drawing/2014/main" id="{89F70F52-5ECD-104D-90B7-163F9D30F0A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132707"/>
            <a:ext cx="419929" cy="396000"/>
          </a:xfrm>
          <a:prstGeom prst="rect">
            <a:avLst/>
          </a:prstGeom>
        </p:spPr>
      </p:pic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/>
          <p:nvPr/>
        </p:nvSpPr>
        <p:spPr>
          <a:xfrm>
            <a:off x="2879550" y="240289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Тестирование: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pytest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 как писать тесты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/>
          <p:nvPr/>
        </p:nvSpPr>
        <p:spPr>
          <a:xfrm>
            <a:off x="2879550" y="2843072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Тестирование: (анти)паттерны и инструменты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/>
          <p:nvPr/>
        </p:nvSpPr>
        <p:spPr>
          <a:xfrm>
            <a:off x="2879550" y="3283254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Дизайн и архитектура: абстракции, модульность,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SOLID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284;p65">
            <a:extLst>
              <a:ext uri="{FF2B5EF4-FFF2-40B4-BE49-F238E27FC236}">
                <a16:creationId xmlns:a16="http://schemas.microsoft.com/office/drawing/2014/main" id="{421FCCD3-4C23-5F4C-B592-6EE6548445C4}"/>
              </a:ext>
            </a:extLst>
          </p:cNvPr>
          <p:cNvSpPr/>
          <p:nvPr/>
        </p:nvSpPr>
        <p:spPr>
          <a:xfrm>
            <a:off x="2875664" y="460380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algn="l" rtl="0"/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Дизайн и архитектура: паттерны проектирования</a:t>
            </a: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/>
          <p:nvPr/>
        </p:nvSpPr>
        <p:spPr>
          <a:xfrm>
            <a:off x="2879550" y="3723436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Дизайн и архитектура: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domain driven design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216746" y="1488004"/>
            <a:ext cx="53714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1996655" y="1708095"/>
            <a:ext cx="97732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776564" y="1928186"/>
            <a:ext cx="141750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556473" y="2148277"/>
            <a:ext cx="185769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336382" y="2368368"/>
            <a:ext cx="229787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284;p65">
            <a:extLst>
              <a:ext uri="{FF2B5EF4-FFF2-40B4-BE49-F238E27FC236}">
                <a16:creationId xmlns:a16="http://schemas.microsoft.com/office/drawing/2014/main" id="{CAF020DF-026F-6A42-A43B-245A765DC764}"/>
              </a:ext>
            </a:extLst>
          </p:cNvPr>
          <p:cNvSpPr/>
          <p:nvPr/>
        </p:nvSpPr>
        <p:spPr>
          <a:xfrm>
            <a:off x="2879550" y="416361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Дизайн и архитектура: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event driven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архитектура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6D3565D-7D30-C441-95B5-4EAC2CECA71A}"/>
              </a:ext>
            </a:extLst>
          </p:cNvPr>
          <p:cNvCxnSpPr>
            <a:cxnSpLocks/>
            <a:stCxn id="36" idx="2"/>
            <a:endCxn id="50" idx="1"/>
          </p:cNvCxnSpPr>
          <p:nvPr/>
        </p:nvCxnSpPr>
        <p:spPr>
          <a:xfrm rot="16200000" flipH="1">
            <a:off x="1116291" y="2588459"/>
            <a:ext cx="273805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48283" y="196215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23.08 -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48283" y="239679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27.08 -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4295" y="285396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30.08 -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48283" y="328792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03.09 -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48283" y="372188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06.09 -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8AF743-C25D-D14B-9093-BB1F1D6CA75D}"/>
              </a:ext>
            </a:extLst>
          </p:cNvPr>
          <p:cNvSpPr txBox="1"/>
          <p:nvPr/>
        </p:nvSpPr>
        <p:spPr>
          <a:xfrm>
            <a:off x="1348283" y="415584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</a:t>
            </a:r>
            <a:r>
              <a:rPr lang="ru-RU" sz="1400" dirty="0">
                <a:latin typeface="+mn-lt"/>
              </a:rPr>
              <a:t>0</a:t>
            </a:r>
            <a:r>
              <a:rPr lang="en-US" sz="1400" dirty="0">
                <a:latin typeface="+mn-lt"/>
              </a:rPr>
              <a:t>.09 -</a:t>
            </a:r>
          </a:p>
        </p:txBody>
      </p:sp>
      <p:sp>
        <p:nvSpPr>
          <p:cNvPr id="31" name="Google Shape;284;p65">
            <a:extLst>
              <a:ext uri="{FF2B5EF4-FFF2-40B4-BE49-F238E27FC236}">
                <a16:creationId xmlns:a16="http://schemas.microsoft.com/office/drawing/2014/main" id="{8A7BFA23-8823-BE48-9254-84492D211871}"/>
              </a:ext>
            </a:extLst>
          </p:cNvPr>
          <p:cNvSpPr/>
          <p:nvPr/>
        </p:nvSpPr>
        <p:spPr>
          <a:xfrm>
            <a:off x="2875664" y="1733550"/>
            <a:ext cx="5976000" cy="18866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bg1"/>
              </a:gs>
              <a:gs pos="100000">
                <a:srgbClr val="FFD966"/>
              </a:gs>
            </a:gsLst>
            <a:lin ang="5400000" scaled="1"/>
          </a:gra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algn="l" rtl="0"/>
            <a:endParaRPr lang="ru-RU" sz="12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7C325B2-45EA-9346-9ACF-35888DEF09B7}"/>
              </a:ext>
            </a:extLst>
          </p:cNvPr>
          <p:cNvCxnSpPr>
            <a:cxnSpLocks/>
            <a:stCxn id="36" idx="2"/>
            <a:endCxn id="42" idx="1"/>
          </p:cNvCxnSpPr>
          <p:nvPr/>
        </p:nvCxnSpPr>
        <p:spPr>
          <a:xfrm rot="16200000" flipH="1">
            <a:off x="894257" y="2810493"/>
            <a:ext cx="3178236" cy="78457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6953255-8F69-054C-BBA3-DE5C9EEF8B7B}"/>
              </a:ext>
            </a:extLst>
          </p:cNvPr>
          <p:cNvSpPr txBox="1"/>
          <p:nvPr/>
        </p:nvSpPr>
        <p:spPr>
          <a:xfrm>
            <a:off x="1342274" y="460966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12.09 -</a:t>
            </a:r>
          </a:p>
        </p:txBody>
      </p:sp>
    </p:spTree>
    <p:extLst>
      <p:ext uri="{BB962C8B-B14F-4D97-AF65-F5344CB8AC3E}">
        <p14:creationId xmlns:p14="http://schemas.microsoft.com/office/powerpoint/2010/main" val="4066336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/>
          <p:nvPr/>
        </p:nvSpPr>
        <p:spPr>
          <a:xfrm>
            <a:off x="2879550" y="173355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Сетевое взаимодействие и архитектура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web-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серверов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2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chemeClr val="tx1"/>
                </a:solidFill>
              </a:rPr>
              <a:t>Web</a:t>
            </a:r>
          </a:p>
        </p:txBody>
      </p:sp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/>
          <p:nvPr/>
        </p:nvSpPr>
        <p:spPr>
          <a:xfrm>
            <a:off x="2879550" y="2173732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Создание динамических страниц: от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CGI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до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ASGI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/>
          <p:nvPr/>
        </p:nvSpPr>
        <p:spPr>
          <a:xfrm>
            <a:off x="2879550" y="2613914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MVC/MVT </a:t>
            </a: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фреймворки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на примере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Django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/>
          <p:nvPr/>
        </p:nvSpPr>
        <p:spPr>
          <a:xfrm>
            <a:off x="2879550" y="3054096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ORM: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хорошее, плохое и злое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284;p65">
            <a:extLst>
              <a:ext uri="{FF2B5EF4-FFF2-40B4-BE49-F238E27FC236}">
                <a16:creationId xmlns:a16="http://schemas.microsoft.com/office/drawing/2014/main" id="{421FCCD3-4C23-5F4C-B592-6EE6548445C4}"/>
              </a:ext>
            </a:extLst>
          </p:cNvPr>
          <p:cNvSpPr/>
          <p:nvPr/>
        </p:nvSpPr>
        <p:spPr>
          <a:xfrm>
            <a:off x="2875664" y="4374642"/>
            <a:ext cx="5976000" cy="376200"/>
          </a:xfrm>
          <a:prstGeom prst="roundRect">
            <a:avLst>
              <a:gd name="adj" fmla="val 16667"/>
            </a:avLst>
          </a:prstGeom>
          <a:gradFill>
            <a:gsLst>
              <a:gs pos="6000">
                <a:srgbClr val="FFD966"/>
              </a:gs>
              <a:gs pos="0">
                <a:srgbClr val="FFD9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/>
          <p:nvPr/>
        </p:nvSpPr>
        <p:spPr>
          <a:xfrm>
            <a:off x="2879550" y="349427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Работа с БД: транзакции, репликация, </a:t>
            </a: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шардирование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и даже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NoSQL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331325" y="1373425"/>
            <a:ext cx="30798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2111234" y="1593516"/>
            <a:ext cx="74816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891143" y="1813607"/>
            <a:ext cx="118835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671052" y="2033698"/>
            <a:ext cx="162853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450961" y="2253789"/>
            <a:ext cx="206871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284;p65">
            <a:extLst>
              <a:ext uri="{FF2B5EF4-FFF2-40B4-BE49-F238E27FC236}">
                <a16:creationId xmlns:a16="http://schemas.microsoft.com/office/drawing/2014/main" id="{CAF020DF-026F-6A42-A43B-245A765DC764}"/>
              </a:ext>
            </a:extLst>
          </p:cNvPr>
          <p:cNvSpPr/>
          <p:nvPr/>
        </p:nvSpPr>
        <p:spPr>
          <a:xfrm>
            <a:off x="2879550" y="393446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API: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что такое настоящий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REST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 как создавать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RESTful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приложения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6D3565D-7D30-C441-95B5-4EAC2CECA71A}"/>
              </a:ext>
            </a:extLst>
          </p:cNvPr>
          <p:cNvCxnSpPr>
            <a:cxnSpLocks/>
            <a:stCxn id="36" idx="2"/>
            <a:endCxn id="50" idx="1"/>
          </p:cNvCxnSpPr>
          <p:nvPr/>
        </p:nvCxnSpPr>
        <p:spPr>
          <a:xfrm rot="16200000" flipH="1">
            <a:off x="1230870" y="2473880"/>
            <a:ext cx="250889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52048" y="175262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19.09 -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52048" y="218726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20.09 -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8060" y="2644437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24.09 -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52048" y="307839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27.09 -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52048" y="3512355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01.10 -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8AF743-C25D-D14B-9093-BB1F1D6CA75D}"/>
              </a:ext>
            </a:extLst>
          </p:cNvPr>
          <p:cNvSpPr txBox="1"/>
          <p:nvPr/>
        </p:nvSpPr>
        <p:spPr>
          <a:xfrm>
            <a:off x="1352048" y="394631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11.10 -</a:t>
            </a:r>
          </a:p>
        </p:txBody>
      </p:sp>
      <p:pic>
        <p:nvPicPr>
          <p:cNvPr id="25" name="object 26">
            <a:extLst>
              <a:ext uri="{FF2B5EF4-FFF2-40B4-BE49-F238E27FC236}">
                <a16:creationId xmlns:a16="http://schemas.microsoft.com/office/drawing/2014/main" id="{3CDB073E-70E6-344C-A764-844FD6A8093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132707"/>
            <a:ext cx="41992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01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/>
          <p:nvPr/>
        </p:nvSpPr>
        <p:spPr>
          <a:xfrm>
            <a:off x="2879550" y="2339822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FastAPI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основы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2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chemeClr val="tx1"/>
                </a:solidFill>
              </a:rPr>
              <a:t>Web</a:t>
            </a:r>
          </a:p>
        </p:txBody>
      </p:sp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/>
          <p:nvPr/>
        </p:nvSpPr>
        <p:spPr>
          <a:xfrm>
            <a:off x="2879550" y="2780004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FastAPI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взаимодействие с БД и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SQLAlchemy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/>
          <p:nvPr/>
        </p:nvSpPr>
        <p:spPr>
          <a:xfrm>
            <a:off x="2879550" y="3220186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Аутентификация и авторизация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/>
          <p:nvPr/>
        </p:nvSpPr>
        <p:spPr>
          <a:xfrm>
            <a:off x="2879550" y="366036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API: (g)RPC,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GraphQL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/>
          <p:nvPr/>
        </p:nvSpPr>
        <p:spPr>
          <a:xfrm>
            <a:off x="2879550" y="410055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Безопасность: обзор распространенных проблем, уязвимостей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028189" y="1676561"/>
            <a:ext cx="91425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1808098" y="1896652"/>
            <a:ext cx="135444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588007" y="2116743"/>
            <a:ext cx="179462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367916" y="2336834"/>
            <a:ext cx="223480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147825" y="2556925"/>
            <a:ext cx="267498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48283" y="233304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15.10 -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48283" y="276768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18.10 -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4295" y="3224855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22.10 -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48283" y="365881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25.10 -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48283" y="409277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29.10 -</a:t>
            </a:r>
          </a:p>
        </p:txBody>
      </p:sp>
      <p:sp>
        <p:nvSpPr>
          <p:cNvPr id="31" name="Google Shape;284;p65">
            <a:extLst>
              <a:ext uri="{FF2B5EF4-FFF2-40B4-BE49-F238E27FC236}">
                <a16:creationId xmlns:a16="http://schemas.microsoft.com/office/drawing/2014/main" id="{8A7BFA23-8823-BE48-9254-84492D211871}"/>
              </a:ext>
            </a:extLst>
          </p:cNvPr>
          <p:cNvSpPr/>
          <p:nvPr/>
        </p:nvSpPr>
        <p:spPr>
          <a:xfrm>
            <a:off x="2875664" y="1923124"/>
            <a:ext cx="5976000" cy="376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bg1"/>
              </a:gs>
              <a:gs pos="100000">
                <a:srgbClr val="FFD966"/>
              </a:gs>
            </a:gsLst>
            <a:lin ang="5400000" scaled="1"/>
          </a:gra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algn="l" rtl="0"/>
            <a:endParaRPr lang="ru-RU" sz="12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graphicFrame>
        <p:nvGraphicFramePr>
          <p:cNvPr id="28" name="object 40">
            <a:extLst>
              <a:ext uri="{FF2B5EF4-FFF2-40B4-BE49-F238E27FC236}">
                <a16:creationId xmlns:a16="http://schemas.microsoft.com/office/drawing/2014/main" id="{9E6F66BF-044B-9343-BB25-B6DB34A011D7}"/>
              </a:ext>
            </a:extLst>
          </p:cNvPr>
          <p:cNvGraphicFramePr>
            <a:graphicFrameLocks noGrp="1"/>
          </p:cNvGraphicFramePr>
          <p:nvPr/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object 26">
            <a:extLst>
              <a:ext uri="{FF2B5EF4-FFF2-40B4-BE49-F238E27FC236}">
                <a16:creationId xmlns:a16="http://schemas.microsoft.com/office/drawing/2014/main" id="{8E3E1C60-EA0D-DB41-A568-B35036F0C7C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132707"/>
            <a:ext cx="41992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67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/>
          <p:nvPr/>
        </p:nvSpPr>
        <p:spPr>
          <a:xfrm>
            <a:off x="2879550" y="205204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Высокопроизводительные вычисления с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NumPy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3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chemeClr val="tx1"/>
                </a:solidFill>
              </a:rPr>
              <a:t>Data engineering</a:t>
            </a:r>
          </a:p>
        </p:txBody>
      </p:sp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/>
          <p:nvPr/>
        </p:nvSpPr>
        <p:spPr>
          <a:xfrm>
            <a:off x="2879550" y="2492222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Исследовательский анализ данных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 Pandas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/>
          <p:nvPr/>
        </p:nvSpPr>
        <p:spPr>
          <a:xfrm>
            <a:off x="2879550" y="2932404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Инструменты работы с данными: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IPython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matplotlib, seaborn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/>
          <p:nvPr/>
        </p:nvSpPr>
        <p:spPr>
          <a:xfrm>
            <a:off x="2879550" y="3372586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Оркестрация задач: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jenkins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luigi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airflow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/>
          <p:nvPr/>
        </p:nvSpPr>
        <p:spPr>
          <a:xfrm>
            <a:off x="2879550" y="381276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Нейронки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: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PyTorch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TensorFlow,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HuggingFace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LLM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172080" y="1532670"/>
            <a:ext cx="62647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1951989" y="1752761"/>
            <a:ext cx="106665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731898" y="1972852"/>
            <a:ext cx="150684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511807" y="2192943"/>
            <a:ext cx="194702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291716" y="2413034"/>
            <a:ext cx="238720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284;p65">
            <a:extLst>
              <a:ext uri="{FF2B5EF4-FFF2-40B4-BE49-F238E27FC236}">
                <a16:creationId xmlns:a16="http://schemas.microsoft.com/office/drawing/2014/main" id="{CAF020DF-026F-6A42-A43B-245A765DC764}"/>
              </a:ext>
            </a:extLst>
          </p:cNvPr>
          <p:cNvSpPr/>
          <p:nvPr/>
        </p:nvSpPr>
        <p:spPr>
          <a:xfrm>
            <a:off x="2879550" y="425295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Big data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экосистемы: хранение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обработка, обучение и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inference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6D3565D-7D30-C441-95B5-4EAC2CECA71A}"/>
              </a:ext>
            </a:extLst>
          </p:cNvPr>
          <p:cNvCxnSpPr>
            <a:cxnSpLocks/>
            <a:stCxn id="36" idx="2"/>
            <a:endCxn id="50" idx="1"/>
          </p:cNvCxnSpPr>
          <p:nvPr/>
        </p:nvCxnSpPr>
        <p:spPr>
          <a:xfrm rot="16200000" flipH="1">
            <a:off x="1071625" y="2633125"/>
            <a:ext cx="282738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52048" y="205148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01.11 -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52048" y="248612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05.11 -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8060" y="294329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08.11 -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52048" y="3377255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12.11 -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52048" y="381121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15.11 -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8AF743-C25D-D14B-9093-BB1F1D6CA75D}"/>
              </a:ext>
            </a:extLst>
          </p:cNvPr>
          <p:cNvSpPr txBox="1"/>
          <p:nvPr/>
        </p:nvSpPr>
        <p:spPr>
          <a:xfrm>
            <a:off x="1352048" y="424517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19.11 -</a:t>
            </a:r>
          </a:p>
        </p:txBody>
      </p:sp>
      <p:pic>
        <p:nvPicPr>
          <p:cNvPr id="26" name="object 29">
            <a:extLst>
              <a:ext uri="{FF2B5EF4-FFF2-40B4-BE49-F238E27FC236}">
                <a16:creationId xmlns:a16="http://schemas.microsoft.com/office/drawing/2014/main" id="{F121FA17-26F7-444D-B8A8-3CEF4BB8E5D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132707"/>
            <a:ext cx="41992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14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/>
          <p:nvPr/>
        </p:nvSpPr>
        <p:spPr>
          <a:xfrm>
            <a:off x="2879550" y="173355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Профилирование производительности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4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Highload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/>
          <p:nvPr/>
        </p:nvSpPr>
        <p:spPr>
          <a:xfrm>
            <a:off x="2879550" y="2173732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Concurrency: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многопоточное программирование и синхронизация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/>
          <p:nvPr/>
        </p:nvSpPr>
        <p:spPr>
          <a:xfrm>
            <a:off x="2879550" y="2613914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Concurrency: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процессы и </a:t>
            </a: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межпроцессное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взаимодействие (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IPC)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/>
          <p:nvPr/>
        </p:nvSpPr>
        <p:spPr>
          <a:xfrm>
            <a:off x="2879550" y="3054096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Ускорение с помощью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расширения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284;p65">
            <a:extLst>
              <a:ext uri="{FF2B5EF4-FFF2-40B4-BE49-F238E27FC236}">
                <a16:creationId xmlns:a16="http://schemas.microsoft.com/office/drawing/2014/main" id="{421FCCD3-4C23-5F4C-B592-6EE6548445C4}"/>
              </a:ext>
            </a:extLst>
          </p:cNvPr>
          <p:cNvSpPr/>
          <p:nvPr/>
        </p:nvSpPr>
        <p:spPr>
          <a:xfrm>
            <a:off x="2875664" y="4374642"/>
            <a:ext cx="5976000" cy="376200"/>
          </a:xfrm>
          <a:prstGeom prst="roundRect">
            <a:avLst>
              <a:gd name="adj" fmla="val 16667"/>
            </a:avLst>
          </a:prstGeom>
          <a:gradFill>
            <a:gsLst>
              <a:gs pos="6000">
                <a:srgbClr val="FFD966"/>
              </a:gs>
              <a:gs pos="0">
                <a:srgbClr val="FFD9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/>
          <p:nvPr/>
        </p:nvSpPr>
        <p:spPr>
          <a:xfrm>
            <a:off x="2879550" y="349427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Ускорение с помощью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C: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Cython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Pypy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FFI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331325" y="1373425"/>
            <a:ext cx="30798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2111234" y="1593516"/>
            <a:ext cx="74816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891143" y="1813607"/>
            <a:ext cx="118835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671052" y="2033698"/>
            <a:ext cx="162853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450961" y="2253789"/>
            <a:ext cx="206871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284;p65">
            <a:extLst>
              <a:ext uri="{FF2B5EF4-FFF2-40B4-BE49-F238E27FC236}">
                <a16:creationId xmlns:a16="http://schemas.microsoft.com/office/drawing/2014/main" id="{CAF020DF-026F-6A42-A43B-245A765DC764}"/>
              </a:ext>
            </a:extLst>
          </p:cNvPr>
          <p:cNvSpPr/>
          <p:nvPr/>
        </p:nvSpPr>
        <p:spPr>
          <a:xfrm>
            <a:off x="2879550" y="393446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asyncio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происхождение и основы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6D3565D-7D30-C441-95B5-4EAC2CECA71A}"/>
              </a:ext>
            </a:extLst>
          </p:cNvPr>
          <p:cNvCxnSpPr>
            <a:cxnSpLocks/>
            <a:stCxn id="36" idx="2"/>
            <a:endCxn id="50" idx="1"/>
          </p:cNvCxnSpPr>
          <p:nvPr/>
        </p:nvCxnSpPr>
        <p:spPr>
          <a:xfrm rot="16200000" flipH="1">
            <a:off x="1230870" y="2473880"/>
            <a:ext cx="250889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52048" y="175262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9.</a:t>
            </a:r>
            <a:r>
              <a:rPr lang="ru-RU" sz="1400" dirty="0">
                <a:latin typeface="+mn-lt"/>
              </a:rPr>
              <a:t>11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52048" y="218726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03</a:t>
            </a:r>
            <a:r>
              <a:rPr lang="en-US" sz="1400" dirty="0">
                <a:latin typeface="+mn-lt"/>
              </a:rPr>
              <a:t>.</a:t>
            </a:r>
            <a:r>
              <a:rPr lang="ru-RU" sz="1400" dirty="0">
                <a:latin typeface="+mn-lt"/>
              </a:rPr>
              <a:t>12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8060" y="2644437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06</a:t>
            </a:r>
            <a:r>
              <a:rPr lang="en-US" sz="1400" dirty="0">
                <a:latin typeface="+mn-lt"/>
              </a:rPr>
              <a:t>.</a:t>
            </a:r>
            <a:r>
              <a:rPr lang="ru-RU" sz="1400" dirty="0">
                <a:latin typeface="+mn-lt"/>
              </a:rPr>
              <a:t>12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52048" y="307839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10</a:t>
            </a:r>
            <a:r>
              <a:rPr lang="en-US" sz="1400" dirty="0">
                <a:latin typeface="+mn-lt"/>
              </a:rPr>
              <a:t>.</a:t>
            </a:r>
            <a:r>
              <a:rPr lang="ru-RU" sz="1400" dirty="0">
                <a:latin typeface="+mn-lt"/>
              </a:rPr>
              <a:t>12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52048" y="3512355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13</a:t>
            </a:r>
            <a:r>
              <a:rPr lang="en-US" sz="1400" dirty="0">
                <a:latin typeface="+mn-lt"/>
              </a:rPr>
              <a:t>.1</a:t>
            </a:r>
            <a:r>
              <a:rPr lang="ru-RU" sz="14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8AF743-C25D-D14B-9093-BB1F1D6CA75D}"/>
              </a:ext>
            </a:extLst>
          </p:cNvPr>
          <p:cNvSpPr txBox="1"/>
          <p:nvPr/>
        </p:nvSpPr>
        <p:spPr>
          <a:xfrm>
            <a:off x="1352048" y="394631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</a:t>
            </a:r>
            <a:r>
              <a:rPr lang="ru-RU" sz="1400" dirty="0">
                <a:latin typeface="+mn-lt"/>
              </a:rPr>
              <a:t>7</a:t>
            </a:r>
            <a:r>
              <a:rPr lang="en-US" sz="1400" dirty="0">
                <a:latin typeface="+mn-lt"/>
              </a:rPr>
              <a:t>.1</a:t>
            </a:r>
            <a:r>
              <a:rPr lang="ru-RU" sz="14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 -</a:t>
            </a:r>
          </a:p>
        </p:txBody>
      </p:sp>
      <p:pic>
        <p:nvPicPr>
          <p:cNvPr id="26" name="object 28">
            <a:extLst>
              <a:ext uri="{FF2B5EF4-FFF2-40B4-BE49-F238E27FC236}">
                <a16:creationId xmlns:a16="http://schemas.microsoft.com/office/drawing/2014/main" id="{E8DEBDC0-DB72-8844-85CF-D31325D8A3A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132707"/>
            <a:ext cx="419929" cy="3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9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Python Pro</a:t>
            </a:r>
            <a:br>
              <a:rPr lang="en-US" dirty="0"/>
            </a:b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FastAPI </a:t>
            </a:r>
            <a:br>
              <a:rPr lang="en-US" sz="2400" b="1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sz="2400" b="1" dirty="0" err="1">
                <a:latin typeface="Roboto"/>
                <a:ea typeface="Roboto"/>
                <a:cs typeface="Roboto"/>
                <a:sym typeface="Roboto"/>
              </a:rPr>
              <a:t>валидация</a:t>
            </a: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 параметров запроса с помощью 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Pydantic</a:t>
            </a:r>
            <a:endParaRPr sz="2400"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8FBBE438-6184-8A4F-90F6-F58109911B5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77AC283E-91B9-B345-9D33-B29BA0BAF031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/>
          <p:nvPr/>
        </p:nvSpPr>
        <p:spPr>
          <a:xfrm>
            <a:off x="2879550" y="2339822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asyncio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: event loop,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внутренности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async/await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4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Highload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/>
          <p:nvPr/>
        </p:nvSpPr>
        <p:spPr>
          <a:xfrm>
            <a:off x="2879550" y="2780004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asyncio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инструменты и лучшие практики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/>
          <p:nvPr/>
        </p:nvSpPr>
        <p:spPr>
          <a:xfrm>
            <a:off x="2879550" y="3220186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Golang: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зачем он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Python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разработчику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/>
          <p:nvPr/>
        </p:nvSpPr>
        <p:spPr>
          <a:xfrm>
            <a:off x="2879550" y="366036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Golang: </a:t>
            </a: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горутины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планировщик, конкурентная обработка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/>
          <p:nvPr/>
        </p:nvSpPr>
        <p:spPr>
          <a:xfrm>
            <a:off x="2879550" y="410055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Обзор новинок и изменений из свежих версий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Python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028189" y="1676561"/>
            <a:ext cx="91425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1808098" y="1896652"/>
            <a:ext cx="135444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588007" y="2116743"/>
            <a:ext cx="179462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367916" y="2336834"/>
            <a:ext cx="223480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147825" y="2556925"/>
            <a:ext cx="267498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48283" y="233304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20</a:t>
            </a:r>
            <a:r>
              <a:rPr lang="en-US" sz="1400" dirty="0">
                <a:latin typeface="+mn-lt"/>
              </a:rPr>
              <a:t>.1</a:t>
            </a:r>
            <a:r>
              <a:rPr lang="ru-RU" sz="14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48283" y="276768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24</a:t>
            </a:r>
            <a:r>
              <a:rPr lang="en-US" sz="1400" dirty="0">
                <a:latin typeface="+mn-lt"/>
              </a:rPr>
              <a:t>.1</a:t>
            </a:r>
            <a:r>
              <a:rPr lang="ru-RU" sz="14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4295" y="3224855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</a:t>
            </a:r>
            <a:r>
              <a:rPr lang="ru-RU" sz="1400" dirty="0">
                <a:latin typeface="+mn-lt"/>
              </a:rPr>
              <a:t>7</a:t>
            </a:r>
            <a:r>
              <a:rPr lang="en-US" sz="1400" dirty="0">
                <a:latin typeface="+mn-lt"/>
              </a:rPr>
              <a:t>.1</a:t>
            </a:r>
            <a:r>
              <a:rPr lang="ru-RU" sz="14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48283" y="365881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10</a:t>
            </a:r>
            <a:r>
              <a:rPr lang="en-US" sz="1400" dirty="0">
                <a:latin typeface="+mn-lt"/>
              </a:rPr>
              <a:t>.</a:t>
            </a:r>
            <a:r>
              <a:rPr lang="ru-RU" sz="1400" dirty="0">
                <a:latin typeface="+mn-lt"/>
              </a:rPr>
              <a:t>01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48283" y="409277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14</a:t>
            </a:r>
            <a:r>
              <a:rPr lang="en-US" sz="1400" dirty="0">
                <a:latin typeface="+mn-lt"/>
              </a:rPr>
              <a:t>.</a:t>
            </a:r>
            <a:r>
              <a:rPr lang="ru-RU" sz="1400" dirty="0">
                <a:latin typeface="+mn-lt"/>
              </a:rPr>
              <a:t>01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31" name="Google Shape;284;p65">
            <a:extLst>
              <a:ext uri="{FF2B5EF4-FFF2-40B4-BE49-F238E27FC236}">
                <a16:creationId xmlns:a16="http://schemas.microsoft.com/office/drawing/2014/main" id="{8A7BFA23-8823-BE48-9254-84492D211871}"/>
              </a:ext>
            </a:extLst>
          </p:cNvPr>
          <p:cNvSpPr/>
          <p:nvPr/>
        </p:nvSpPr>
        <p:spPr>
          <a:xfrm>
            <a:off x="2875664" y="1923124"/>
            <a:ext cx="5976000" cy="376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bg1"/>
              </a:gs>
              <a:gs pos="100000">
                <a:srgbClr val="FFD966"/>
              </a:gs>
            </a:gsLst>
            <a:lin ang="5400000" scaled="1"/>
          </a:gra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algn="l" rtl="0"/>
            <a:endParaRPr lang="ru-RU" sz="12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22" name="object 28">
            <a:extLst>
              <a:ext uri="{FF2B5EF4-FFF2-40B4-BE49-F238E27FC236}">
                <a16:creationId xmlns:a16="http://schemas.microsoft.com/office/drawing/2014/main" id="{8B9AA07D-1D57-9044-A65E-B5466D8039C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132707"/>
            <a:ext cx="419929" cy="395999"/>
          </a:xfrm>
          <a:prstGeom prst="rect">
            <a:avLst/>
          </a:prstGeom>
        </p:spPr>
      </p:pic>
      <p:graphicFrame>
        <p:nvGraphicFramePr>
          <p:cNvPr id="23" name="object 40">
            <a:extLst>
              <a:ext uri="{FF2B5EF4-FFF2-40B4-BE49-F238E27FC236}">
                <a16:creationId xmlns:a16="http://schemas.microsoft.com/office/drawing/2014/main" id="{87095DC3-706F-8142-BA77-4E7EC6A4D043}"/>
              </a:ext>
            </a:extLst>
          </p:cNvPr>
          <p:cNvGraphicFramePr>
            <a:graphicFrameLocks noGrp="1"/>
          </p:cNvGraphicFramePr>
          <p:nvPr/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2375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550" y="1104418"/>
            <a:ext cx="2613025" cy="579755"/>
          </a:xfrm>
          <a:custGeom>
            <a:avLst/>
            <a:gdLst/>
            <a:ahLst/>
            <a:cxnLst/>
            <a:rect l="l" t="t" r="r" b="b"/>
            <a:pathLst>
              <a:path w="2613025" h="579755">
                <a:moveTo>
                  <a:pt x="2515913" y="0"/>
                </a:moveTo>
                <a:lnTo>
                  <a:pt x="96553" y="0"/>
                </a:lnTo>
                <a:lnTo>
                  <a:pt x="58970" y="7587"/>
                </a:lnTo>
                <a:lnTo>
                  <a:pt x="28279" y="28279"/>
                </a:lnTo>
                <a:lnTo>
                  <a:pt x="7587" y="58970"/>
                </a:lnTo>
                <a:lnTo>
                  <a:pt x="0" y="96553"/>
                </a:lnTo>
                <a:lnTo>
                  <a:pt x="0" y="482747"/>
                </a:lnTo>
                <a:lnTo>
                  <a:pt x="7587" y="520330"/>
                </a:lnTo>
                <a:lnTo>
                  <a:pt x="28279" y="551020"/>
                </a:lnTo>
                <a:lnTo>
                  <a:pt x="58970" y="571712"/>
                </a:lnTo>
                <a:lnTo>
                  <a:pt x="96553" y="579300"/>
                </a:lnTo>
                <a:lnTo>
                  <a:pt x="2515913" y="579300"/>
                </a:lnTo>
                <a:lnTo>
                  <a:pt x="2553496" y="571712"/>
                </a:lnTo>
                <a:lnTo>
                  <a:pt x="2584186" y="551020"/>
                </a:lnTo>
                <a:lnTo>
                  <a:pt x="2604878" y="520330"/>
                </a:lnTo>
                <a:lnTo>
                  <a:pt x="2612466" y="482747"/>
                </a:lnTo>
                <a:lnTo>
                  <a:pt x="2612466" y="96553"/>
                </a:lnTo>
                <a:lnTo>
                  <a:pt x="2604878" y="58970"/>
                </a:lnTo>
                <a:lnTo>
                  <a:pt x="2584186" y="28279"/>
                </a:lnTo>
                <a:lnTo>
                  <a:pt x="2553496" y="7587"/>
                </a:lnTo>
                <a:lnTo>
                  <a:pt x="251591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9928" y="1247140"/>
            <a:ext cx="168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600" dirty="0">
                <a:solidFill>
                  <a:srgbClr val="1F1F1F"/>
                </a:solidFill>
                <a:latin typeface="Calibri"/>
                <a:cs typeface="Calibri"/>
              </a:rPr>
              <a:t>5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.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Курсовой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проект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26712" y="1878247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1"/>
                </a:lnTo>
                <a:lnTo>
                  <a:pt x="5350779" y="40311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95344" y="1959355"/>
            <a:ext cx="3039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Выбор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темы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организация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проектной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работы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6712" y="240061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5344" y="2480564"/>
            <a:ext cx="3320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Консультация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проектам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домашним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заданиям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6712" y="2922973"/>
            <a:ext cx="3051175" cy="396240"/>
          </a:xfrm>
          <a:custGeom>
            <a:avLst/>
            <a:gdLst/>
            <a:ahLst/>
            <a:cxnLst/>
            <a:rect l="l" t="t" r="r" b="b"/>
            <a:pathLst>
              <a:path w="3051175" h="396239">
                <a:moveTo>
                  <a:pt x="2985029" y="0"/>
                </a:moveTo>
                <a:lnTo>
                  <a:pt x="66003" y="0"/>
                </a:lnTo>
                <a:lnTo>
                  <a:pt x="40311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3"/>
                </a:lnTo>
                <a:lnTo>
                  <a:pt x="0" y="329998"/>
                </a:lnTo>
                <a:lnTo>
                  <a:pt x="5186" y="355688"/>
                </a:lnTo>
                <a:lnTo>
                  <a:pt x="19331" y="376668"/>
                </a:lnTo>
                <a:lnTo>
                  <a:pt x="40311" y="390813"/>
                </a:lnTo>
                <a:lnTo>
                  <a:pt x="66003" y="395999"/>
                </a:lnTo>
                <a:lnTo>
                  <a:pt x="2985029" y="395999"/>
                </a:lnTo>
                <a:lnTo>
                  <a:pt x="3010721" y="390813"/>
                </a:lnTo>
                <a:lnTo>
                  <a:pt x="3031700" y="376668"/>
                </a:lnTo>
                <a:lnTo>
                  <a:pt x="3045845" y="355688"/>
                </a:lnTo>
                <a:lnTo>
                  <a:pt x="3051032" y="329998"/>
                </a:lnTo>
                <a:lnTo>
                  <a:pt x="3051032" y="66003"/>
                </a:lnTo>
                <a:lnTo>
                  <a:pt x="3045845" y="40311"/>
                </a:lnTo>
                <a:lnTo>
                  <a:pt x="3031700" y="19331"/>
                </a:lnTo>
                <a:lnTo>
                  <a:pt x="3010721" y="5186"/>
                </a:lnTo>
                <a:lnTo>
                  <a:pt x="2985029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5344" y="3004820"/>
            <a:ext cx="16376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Защита</a:t>
            </a:r>
            <a:r>
              <a:rPr sz="12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проектных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работ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02015" y="1683727"/>
            <a:ext cx="424815" cy="1475740"/>
          </a:xfrm>
          <a:custGeom>
            <a:avLst/>
            <a:gdLst/>
            <a:ahLst/>
            <a:cxnLst/>
            <a:rect l="l" t="t" r="r" b="b"/>
            <a:pathLst>
              <a:path w="424814" h="1475739">
                <a:moveTo>
                  <a:pt x="424688" y="392518"/>
                </a:moveTo>
                <a:lnTo>
                  <a:pt x="415163" y="387756"/>
                </a:lnTo>
                <a:lnTo>
                  <a:pt x="348488" y="354418"/>
                </a:lnTo>
                <a:lnTo>
                  <a:pt x="348488" y="387756"/>
                </a:lnTo>
                <a:lnTo>
                  <a:pt x="9525" y="387756"/>
                </a:lnTo>
                <a:lnTo>
                  <a:pt x="9525" y="0"/>
                </a:lnTo>
                <a:lnTo>
                  <a:pt x="0" y="0"/>
                </a:lnTo>
                <a:lnTo>
                  <a:pt x="0" y="395160"/>
                </a:lnTo>
                <a:lnTo>
                  <a:pt x="0" y="917524"/>
                </a:lnTo>
                <a:lnTo>
                  <a:pt x="0" y="1439875"/>
                </a:lnTo>
                <a:lnTo>
                  <a:pt x="2133" y="1442008"/>
                </a:lnTo>
                <a:lnTo>
                  <a:pt x="348488" y="1442008"/>
                </a:lnTo>
                <a:lnTo>
                  <a:pt x="348488" y="1475346"/>
                </a:lnTo>
                <a:lnTo>
                  <a:pt x="415163" y="1442008"/>
                </a:lnTo>
                <a:lnTo>
                  <a:pt x="424688" y="1437246"/>
                </a:lnTo>
                <a:lnTo>
                  <a:pt x="415163" y="1432483"/>
                </a:lnTo>
                <a:lnTo>
                  <a:pt x="348488" y="1399146"/>
                </a:lnTo>
                <a:lnTo>
                  <a:pt x="348488" y="1432483"/>
                </a:lnTo>
                <a:lnTo>
                  <a:pt x="9525" y="1432483"/>
                </a:lnTo>
                <a:lnTo>
                  <a:pt x="9525" y="919645"/>
                </a:lnTo>
                <a:lnTo>
                  <a:pt x="348488" y="919645"/>
                </a:lnTo>
                <a:lnTo>
                  <a:pt x="348488" y="952982"/>
                </a:lnTo>
                <a:lnTo>
                  <a:pt x="415163" y="919645"/>
                </a:lnTo>
                <a:lnTo>
                  <a:pt x="424688" y="914882"/>
                </a:lnTo>
                <a:lnTo>
                  <a:pt x="415163" y="910120"/>
                </a:lnTo>
                <a:lnTo>
                  <a:pt x="348488" y="876782"/>
                </a:lnTo>
                <a:lnTo>
                  <a:pt x="348488" y="910120"/>
                </a:lnTo>
                <a:lnTo>
                  <a:pt x="9525" y="910120"/>
                </a:lnTo>
                <a:lnTo>
                  <a:pt x="9525" y="397281"/>
                </a:lnTo>
                <a:lnTo>
                  <a:pt x="348488" y="397281"/>
                </a:lnTo>
                <a:lnTo>
                  <a:pt x="348488" y="430618"/>
                </a:lnTo>
                <a:lnTo>
                  <a:pt x="415163" y="397281"/>
                </a:lnTo>
                <a:lnTo>
                  <a:pt x="424688" y="3925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002" y="1223450"/>
            <a:ext cx="419929" cy="3960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6463" y="2943932"/>
            <a:ext cx="2989202" cy="1992801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233721" y="1921764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17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33721" y="2455164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21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37928" y="2982467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24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graphicFrame>
        <p:nvGraphicFramePr>
          <p:cNvPr id="23" name="object 40">
            <a:extLst>
              <a:ext uri="{FF2B5EF4-FFF2-40B4-BE49-F238E27FC236}">
                <a16:creationId xmlns:a16="http://schemas.microsoft.com/office/drawing/2014/main" id="{5BA47D2D-67B2-2743-8B6C-9AF878940996}"/>
              </a:ext>
            </a:extLst>
          </p:cNvPr>
          <p:cNvGraphicFramePr>
            <a:graphicFrameLocks noGrp="1"/>
          </p:cNvGraphicFramePr>
          <p:nvPr/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2549" y="1264075"/>
            <a:ext cx="3427095" cy="779145"/>
          </a:xfrm>
          <a:custGeom>
            <a:avLst/>
            <a:gdLst/>
            <a:ahLst/>
            <a:cxnLst/>
            <a:rect l="l" t="t" r="r" b="b"/>
            <a:pathLst>
              <a:path w="3427095" h="779144">
                <a:moveTo>
                  <a:pt x="3426900" y="0"/>
                </a:moveTo>
                <a:lnTo>
                  <a:pt x="0" y="0"/>
                </a:lnTo>
                <a:lnTo>
                  <a:pt x="0" y="779099"/>
                </a:lnTo>
                <a:lnTo>
                  <a:pt x="3426900" y="779099"/>
                </a:lnTo>
                <a:lnTo>
                  <a:pt x="3426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2549" y="2237574"/>
            <a:ext cx="3427095" cy="993775"/>
          </a:xfrm>
          <a:custGeom>
            <a:avLst/>
            <a:gdLst/>
            <a:ahLst/>
            <a:cxnLst/>
            <a:rect l="l" t="t" r="r" b="b"/>
            <a:pathLst>
              <a:path w="3427095" h="993775">
                <a:moveTo>
                  <a:pt x="3426900" y="0"/>
                </a:moveTo>
                <a:lnTo>
                  <a:pt x="0" y="0"/>
                </a:lnTo>
                <a:lnTo>
                  <a:pt x="0" y="993300"/>
                </a:lnTo>
                <a:lnTo>
                  <a:pt x="3426900" y="993300"/>
                </a:lnTo>
                <a:lnTo>
                  <a:pt x="3426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2549" y="3425275"/>
            <a:ext cx="3427095" cy="1136015"/>
          </a:xfrm>
          <a:custGeom>
            <a:avLst/>
            <a:gdLst/>
            <a:ahLst/>
            <a:cxnLst/>
            <a:rect l="l" t="t" r="r" b="b"/>
            <a:pathLst>
              <a:path w="3427095" h="1136014">
                <a:moveTo>
                  <a:pt x="3426900" y="0"/>
                </a:moveTo>
                <a:lnTo>
                  <a:pt x="0" y="0"/>
                </a:lnTo>
                <a:lnTo>
                  <a:pt x="0" y="1135499"/>
                </a:lnTo>
                <a:lnTo>
                  <a:pt x="3426900" y="1135499"/>
                </a:lnTo>
                <a:lnTo>
                  <a:pt x="3426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3549" y="1264075"/>
            <a:ext cx="3418204" cy="1136015"/>
          </a:xfrm>
          <a:custGeom>
            <a:avLst/>
            <a:gdLst/>
            <a:ahLst/>
            <a:cxnLst/>
            <a:rect l="l" t="t" r="r" b="b"/>
            <a:pathLst>
              <a:path w="3418204" h="1136014">
                <a:moveTo>
                  <a:pt x="3417900" y="0"/>
                </a:moveTo>
                <a:lnTo>
                  <a:pt x="0" y="0"/>
                </a:lnTo>
                <a:lnTo>
                  <a:pt x="0" y="1135499"/>
                </a:lnTo>
                <a:lnTo>
                  <a:pt x="3417900" y="1135499"/>
                </a:lnTo>
                <a:lnTo>
                  <a:pt x="3417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3549" y="2579574"/>
            <a:ext cx="3418204" cy="848360"/>
          </a:xfrm>
          <a:custGeom>
            <a:avLst/>
            <a:gdLst/>
            <a:ahLst/>
            <a:cxnLst/>
            <a:rect l="l" t="t" r="r" b="b"/>
            <a:pathLst>
              <a:path w="3418204" h="848360">
                <a:moveTo>
                  <a:pt x="3417900" y="0"/>
                </a:moveTo>
                <a:lnTo>
                  <a:pt x="0" y="0"/>
                </a:lnTo>
                <a:lnTo>
                  <a:pt x="0" y="848100"/>
                </a:lnTo>
                <a:lnTo>
                  <a:pt x="3417900" y="848100"/>
                </a:lnTo>
                <a:lnTo>
                  <a:pt x="3417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73549" y="3607675"/>
            <a:ext cx="3418204" cy="951230"/>
          </a:xfrm>
          <a:custGeom>
            <a:avLst/>
            <a:gdLst/>
            <a:ahLst/>
            <a:cxnLst/>
            <a:rect l="l" t="t" r="r" b="b"/>
            <a:pathLst>
              <a:path w="3418204" h="951229">
                <a:moveTo>
                  <a:pt x="3417900" y="0"/>
                </a:moveTo>
                <a:lnTo>
                  <a:pt x="0" y="0"/>
                </a:lnTo>
                <a:lnTo>
                  <a:pt x="0" y="950999"/>
                </a:lnTo>
                <a:lnTo>
                  <a:pt x="3417900" y="950999"/>
                </a:lnTo>
                <a:lnTo>
                  <a:pt x="3417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7488" y="1420367"/>
            <a:ext cx="463295" cy="4632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52549" y="1264075"/>
            <a:ext cx="3427095" cy="77914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endParaRPr sz="900">
              <a:latin typeface="Times New Roman"/>
              <a:cs typeface="Times New Roman"/>
            </a:endParaRPr>
          </a:p>
          <a:p>
            <a:pPr marL="802005" marR="283210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Обучение выстроено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формате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вебинаров (онлайн).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Онлайн-вебинары</a:t>
            </a:r>
            <a:r>
              <a:rPr sz="900" spc="6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проводятся</a:t>
            </a:r>
            <a:r>
              <a:rPr sz="900" spc="500" dirty="0">
                <a:latin typeface="Trebuchet MS"/>
                <a:cs typeface="Trebuchet MS"/>
              </a:rPr>
              <a:t>  </a:t>
            </a:r>
            <a:r>
              <a:rPr sz="900" spc="10" dirty="0">
                <a:latin typeface="Trebuchet MS"/>
                <a:cs typeface="Trebuchet MS"/>
              </a:rPr>
              <a:t>по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вечерам</a:t>
            </a:r>
            <a:r>
              <a:rPr sz="900" spc="-2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или</a:t>
            </a:r>
            <a:r>
              <a:rPr sz="900" spc="-10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-1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выходные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spc="-25" dirty="0">
                <a:latin typeface="Trebuchet MS"/>
                <a:cs typeface="Trebuchet MS"/>
              </a:rPr>
              <a:t>дни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7488" y="2438400"/>
            <a:ext cx="463295" cy="46329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52549" y="2237574"/>
            <a:ext cx="3427095" cy="9937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endParaRPr sz="900">
              <a:latin typeface="Times New Roman"/>
              <a:cs typeface="Times New Roman"/>
            </a:endParaRPr>
          </a:p>
          <a:p>
            <a:pPr marL="802005" marR="206375">
              <a:lnSpc>
                <a:spcPct val="120700"/>
              </a:lnSpc>
              <a:spcBef>
                <a:spcPts val="5"/>
              </a:spcBef>
            </a:pPr>
            <a:r>
              <a:rPr sz="900" dirty="0">
                <a:latin typeface="Trebuchet MS"/>
                <a:cs typeface="Trebuchet MS"/>
              </a:rPr>
              <a:t>Все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записи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занятий</a:t>
            </a:r>
            <a:r>
              <a:rPr sz="900" spc="3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материалы, </a:t>
            </a:r>
            <a:r>
              <a:rPr sz="900" spc="10" dirty="0">
                <a:latin typeface="Trebuchet MS"/>
                <a:cs typeface="Trebuchet MS"/>
              </a:rPr>
              <a:t>предоставляемые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преподавателями, </a:t>
            </a:r>
            <a:r>
              <a:rPr sz="900" dirty="0">
                <a:latin typeface="Trebuchet MS"/>
                <a:cs typeface="Trebuchet MS"/>
              </a:rPr>
              <a:t>сохраняются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личном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кабинете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3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остаются </a:t>
            </a:r>
            <a:r>
              <a:rPr sz="900" dirty="0">
                <a:latin typeface="Trebuchet MS"/>
                <a:cs typeface="Trebuchet MS"/>
              </a:rPr>
              <a:t>доступны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даже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после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окончания</a:t>
            </a:r>
            <a:r>
              <a:rPr sz="900" spc="6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обучения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7488" y="3630167"/>
            <a:ext cx="463295" cy="46329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52549" y="3425275"/>
            <a:ext cx="3427095" cy="1136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endParaRPr sz="900">
              <a:latin typeface="Times New Roman"/>
              <a:cs typeface="Times New Roman"/>
            </a:endParaRPr>
          </a:p>
          <a:p>
            <a:pPr marL="802005" marR="654685">
              <a:lnSpc>
                <a:spcPct val="121100"/>
              </a:lnSpc>
            </a:pPr>
            <a:r>
              <a:rPr sz="900" dirty="0">
                <a:latin typeface="Trebuchet MS"/>
                <a:cs typeface="Trebuchet MS"/>
              </a:rPr>
              <a:t>Домашние</a:t>
            </a:r>
            <a:r>
              <a:rPr sz="900" spc="11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задания</a:t>
            </a:r>
            <a:r>
              <a:rPr sz="900" spc="13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позволят</a:t>
            </a:r>
            <a:r>
              <a:rPr sz="900" spc="120" dirty="0">
                <a:latin typeface="Trebuchet MS"/>
                <a:cs typeface="Trebuchet MS"/>
              </a:rPr>
              <a:t> </a:t>
            </a:r>
            <a:r>
              <a:rPr sz="900" spc="-25" dirty="0">
                <a:latin typeface="Trebuchet MS"/>
                <a:cs typeface="Trebuchet MS"/>
              </a:rPr>
              <a:t>Вам </a:t>
            </a:r>
            <a:r>
              <a:rPr sz="900" dirty="0">
                <a:latin typeface="Trebuchet MS"/>
                <a:cs typeface="Trebuchet MS"/>
              </a:rPr>
              <a:t>применить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5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практике</a:t>
            </a:r>
            <a:r>
              <a:rPr sz="900" spc="5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полученные </a:t>
            </a:r>
            <a:r>
              <a:rPr sz="900" dirty="0">
                <a:latin typeface="Trebuchet MS"/>
                <a:cs typeface="Trebuchet MS"/>
              </a:rPr>
              <a:t>во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время</a:t>
            </a:r>
            <a:r>
              <a:rPr sz="900" spc="6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вебинаров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знания.</a:t>
            </a:r>
            <a:endParaRPr sz="900">
              <a:latin typeface="Trebuchet MS"/>
              <a:cs typeface="Trebuchet MS"/>
            </a:endParaRPr>
          </a:p>
          <a:p>
            <a:pPr marL="802005" marR="353695">
              <a:lnSpc>
                <a:spcPct val="120000"/>
              </a:lnSpc>
            </a:pPr>
            <a:r>
              <a:rPr sz="900" dirty="0">
                <a:latin typeface="Trebuchet MS"/>
                <a:cs typeface="Trebuchet MS"/>
              </a:rPr>
              <a:t>По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каждому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домашнему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заданию </a:t>
            </a:r>
            <a:r>
              <a:rPr sz="900" dirty="0">
                <a:latin typeface="Trebuchet MS"/>
                <a:cs typeface="Trebuchet MS"/>
              </a:rPr>
              <a:t>преподаватель</a:t>
            </a:r>
            <a:r>
              <a:rPr sz="900" spc="7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дает</a:t>
            </a:r>
            <a:r>
              <a:rPr sz="900" spc="8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развернутый</a:t>
            </a:r>
            <a:r>
              <a:rPr sz="900" spc="8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фидбек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52415" y="1420367"/>
            <a:ext cx="463296" cy="46329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673549" y="1264075"/>
            <a:ext cx="3418204" cy="113601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endParaRPr sz="900">
              <a:latin typeface="Times New Roman"/>
              <a:cs typeface="Times New Roman"/>
            </a:endParaRPr>
          </a:p>
          <a:p>
            <a:pPr marL="796290" marR="324485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В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процессе</a:t>
            </a:r>
            <a:r>
              <a:rPr sz="900" spc="-1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обучения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spc="60" dirty="0">
                <a:latin typeface="Trebuchet MS"/>
                <a:cs typeface="Trebuchet MS"/>
              </a:rPr>
              <a:t>Вы</a:t>
            </a:r>
            <a:r>
              <a:rPr sz="900" dirty="0">
                <a:latin typeface="Trebuchet MS"/>
                <a:cs typeface="Trebuchet MS"/>
              </a:rPr>
              <a:t> можете</a:t>
            </a:r>
            <a:r>
              <a:rPr sz="900" spc="-10" dirty="0">
                <a:latin typeface="Trebuchet MS"/>
                <a:cs typeface="Trebuchet MS"/>
              </a:rPr>
              <a:t> задавать </a:t>
            </a:r>
            <a:r>
              <a:rPr sz="900" dirty="0">
                <a:latin typeface="Trebuchet MS"/>
                <a:cs typeface="Trebuchet MS"/>
              </a:rPr>
              <a:t>преподавателю</a:t>
            </a:r>
            <a:r>
              <a:rPr sz="900" spc="12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вопросы</a:t>
            </a:r>
            <a:r>
              <a:rPr sz="900" spc="12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по</a:t>
            </a:r>
            <a:r>
              <a:rPr sz="900" spc="11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материалам </a:t>
            </a:r>
            <a:r>
              <a:rPr sz="900" dirty="0">
                <a:latin typeface="Trebuchet MS"/>
                <a:cs typeface="Trebuchet MS"/>
              </a:rPr>
              <a:t>лекций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домашних</a:t>
            </a:r>
            <a:r>
              <a:rPr sz="900" spc="2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заданий,</a:t>
            </a:r>
            <a:r>
              <a:rPr sz="900" spc="1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уточнять </a:t>
            </a:r>
            <a:r>
              <a:rPr sz="900" dirty="0">
                <a:latin typeface="Trebuchet MS"/>
                <a:cs typeface="Trebuchet MS"/>
              </a:rPr>
              <a:t>моменты,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которые</a:t>
            </a:r>
            <a:r>
              <a:rPr sz="900" spc="5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были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непонятны</a:t>
            </a:r>
            <a:endParaRPr sz="900">
              <a:latin typeface="Trebuchet MS"/>
              <a:cs typeface="Trebuchet MS"/>
            </a:endParaRPr>
          </a:p>
          <a:p>
            <a:pPr marL="796290">
              <a:lnSpc>
                <a:spcPct val="100000"/>
              </a:lnSpc>
            </a:pP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-10" dirty="0">
                <a:latin typeface="Trebuchet MS"/>
                <a:cs typeface="Trebuchet MS"/>
              </a:rPr>
              <a:t> уроке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52415" y="2740151"/>
            <a:ext cx="463296" cy="46634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673549" y="2579574"/>
            <a:ext cx="3418204" cy="8483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15"/>
              </a:spcBef>
            </a:pPr>
            <a:endParaRPr sz="900">
              <a:latin typeface="Times New Roman"/>
              <a:cs typeface="Times New Roman"/>
            </a:endParaRPr>
          </a:p>
          <a:p>
            <a:pPr marL="796290">
              <a:lnSpc>
                <a:spcPct val="100000"/>
              </a:lnSpc>
            </a:pPr>
            <a:r>
              <a:rPr sz="900" dirty="0">
                <a:latin typeface="Trebuchet MS"/>
                <a:cs typeface="Trebuchet MS"/>
              </a:rPr>
              <a:t>Время на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spc="-20" dirty="0">
                <a:latin typeface="Trebuchet MS"/>
                <a:cs typeface="Trebuchet MS"/>
              </a:rPr>
              <a:t>обучение: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от 4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spc="-20" dirty="0">
                <a:latin typeface="Trebuchet MS"/>
                <a:cs typeface="Trebuchet MS"/>
              </a:rPr>
              <a:t>ак.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часов</a:t>
            </a:r>
            <a:endParaRPr sz="900">
              <a:latin typeface="Trebuchet MS"/>
              <a:cs typeface="Trebuchet MS"/>
            </a:endParaRPr>
          </a:p>
          <a:p>
            <a:pPr marL="796290" marR="583565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занятия</a:t>
            </a:r>
            <a:r>
              <a:rPr sz="900" spc="3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spc="-35" dirty="0">
                <a:latin typeface="Trebuchet MS"/>
                <a:cs typeface="Trebuchet MS"/>
              </a:rPr>
              <a:t>4-</a:t>
            </a:r>
            <a:r>
              <a:rPr sz="900" dirty="0">
                <a:latin typeface="Trebuchet MS"/>
                <a:cs typeface="Trebuchet MS"/>
              </a:rPr>
              <a:t>8</a:t>
            </a:r>
            <a:r>
              <a:rPr sz="900" spc="1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часов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2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домашнюю </a:t>
            </a:r>
            <a:r>
              <a:rPr sz="900" dirty="0">
                <a:latin typeface="Trebuchet MS"/>
                <a:cs typeface="Trebuchet MS"/>
              </a:rPr>
              <a:t>работу</a:t>
            </a:r>
            <a:r>
              <a:rPr sz="900" spc="-40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-4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неделю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52415" y="3758183"/>
            <a:ext cx="463296" cy="46329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673549" y="3607675"/>
            <a:ext cx="3418204" cy="95123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Times New Roman"/>
              <a:cs typeface="Times New Roman"/>
            </a:endParaRPr>
          </a:p>
          <a:p>
            <a:pPr marL="796290" marR="459740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Программа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обучения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3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курсах </a:t>
            </a:r>
            <a:r>
              <a:rPr sz="900" dirty="0">
                <a:latin typeface="Trebuchet MS"/>
                <a:cs typeface="Trebuchet MS"/>
              </a:rPr>
              <a:t>обновляется</a:t>
            </a:r>
            <a:r>
              <a:rPr sz="900" spc="10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каждый</a:t>
            </a:r>
            <a:r>
              <a:rPr sz="900" spc="9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запуск</a:t>
            </a:r>
            <a:r>
              <a:rPr sz="900" spc="9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 </a:t>
            </a:r>
            <a:r>
              <a:rPr sz="900" spc="10" dirty="0">
                <a:latin typeface="Trebuchet MS"/>
                <a:cs typeface="Trebuchet MS"/>
              </a:rPr>
              <a:t>зависимости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от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актуальных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запросов</a:t>
            </a:r>
            <a:r>
              <a:rPr sz="900" spc="3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 </a:t>
            </a:r>
            <a:r>
              <a:rPr sz="900" spc="-20" dirty="0">
                <a:latin typeface="Trebuchet MS"/>
                <a:cs typeface="Trebuchet MS"/>
              </a:rPr>
              <a:t>сфере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spc="-45" dirty="0">
                <a:latin typeface="Trebuchet MS"/>
                <a:cs typeface="Trebuchet MS"/>
              </a:rPr>
              <a:t>IТ-</a:t>
            </a:r>
            <a:r>
              <a:rPr sz="900" spc="-10" dirty="0">
                <a:latin typeface="Trebuchet MS"/>
                <a:cs typeface="Trebuchet MS"/>
              </a:rPr>
              <a:t>технологий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Процесс</a:t>
            </a:r>
            <a:r>
              <a:rPr spc="-190" dirty="0"/>
              <a:t> </a:t>
            </a:r>
            <a:r>
              <a:rPr spc="-60" dirty="0"/>
              <a:t>обучения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9274" y="873252"/>
            <a:ext cx="706818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0" dirty="0">
                <a:latin typeface="Trebuchet MS"/>
                <a:cs typeface="Trebuchet MS"/>
              </a:rPr>
              <a:t>Приходите</a:t>
            </a:r>
            <a:r>
              <a:rPr sz="3200" b="1" spc="-190" dirty="0">
                <a:latin typeface="Trebuchet MS"/>
                <a:cs typeface="Trebuchet MS"/>
              </a:rPr>
              <a:t> </a:t>
            </a:r>
            <a:r>
              <a:rPr sz="3200" b="1" spc="-20" dirty="0">
                <a:latin typeface="Trebuchet MS"/>
                <a:cs typeface="Trebuchet MS"/>
              </a:rPr>
              <a:t>на</a:t>
            </a:r>
            <a:r>
              <a:rPr sz="3200" b="1" spc="-180" dirty="0">
                <a:latin typeface="Trebuchet MS"/>
                <a:cs typeface="Trebuchet MS"/>
              </a:rPr>
              <a:t> </a:t>
            </a:r>
            <a:r>
              <a:rPr sz="3200" b="1" spc="-30" dirty="0" err="1">
                <a:latin typeface="Trebuchet MS"/>
                <a:cs typeface="Trebuchet MS"/>
              </a:rPr>
              <a:t>следующие</a:t>
            </a:r>
            <a:r>
              <a:rPr sz="3200" b="1" spc="-185" dirty="0">
                <a:latin typeface="Trebuchet MS"/>
                <a:cs typeface="Trebuchet MS"/>
              </a:rPr>
              <a:t> </a:t>
            </a:r>
            <a:r>
              <a:rPr sz="3200" b="1" spc="-10" dirty="0">
                <a:latin typeface="Trebuchet MS"/>
                <a:cs typeface="Trebuchet MS"/>
              </a:rPr>
              <a:t>вебинары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9274" y="522223"/>
            <a:ext cx="20231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0" dirty="0">
                <a:solidFill>
                  <a:srgbClr val="FF9900"/>
                </a:solidFill>
                <a:latin typeface="Trebuchet MS"/>
                <a:cs typeface="Trebuchet MS"/>
              </a:rPr>
              <a:t>Спасибо</a:t>
            </a:r>
            <a:r>
              <a:rPr sz="1500" b="0" spc="20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500" b="0" spc="55" dirty="0">
                <a:solidFill>
                  <a:srgbClr val="FF9900"/>
                </a:solidFill>
                <a:latin typeface="Trebuchet MS"/>
                <a:cs typeface="Trebuchet MS"/>
              </a:rPr>
              <a:t>за</a:t>
            </a:r>
            <a:r>
              <a:rPr sz="1500" b="0" spc="35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500" b="0" spc="-10" dirty="0">
                <a:solidFill>
                  <a:srgbClr val="FF9900"/>
                </a:solidFill>
                <a:latin typeface="Trebuchet MS"/>
                <a:cs typeface="Trebuchet MS"/>
              </a:rPr>
              <a:t>внимание!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6551" y="2703050"/>
            <a:ext cx="2115820" cy="2439035"/>
            <a:chOff x="606551" y="2703050"/>
            <a:chExt cx="2115820" cy="2439035"/>
          </a:xfrm>
        </p:grpSpPr>
        <p:sp>
          <p:nvSpPr>
            <p:cNvPr id="5" name="object 5"/>
            <p:cNvSpPr/>
            <p:nvPr/>
          </p:nvSpPr>
          <p:spPr>
            <a:xfrm>
              <a:off x="629999" y="2703050"/>
              <a:ext cx="1034415" cy="1983739"/>
            </a:xfrm>
            <a:custGeom>
              <a:avLst/>
              <a:gdLst/>
              <a:ahLst/>
              <a:cxnLst/>
              <a:rect l="l" t="t" r="r" b="b"/>
              <a:pathLst>
                <a:path w="1034414" h="1983739">
                  <a:moveTo>
                    <a:pt x="1033800" y="0"/>
                  </a:moveTo>
                  <a:lnTo>
                    <a:pt x="0" y="0"/>
                  </a:lnTo>
                  <a:lnTo>
                    <a:pt x="0" y="1983599"/>
                  </a:lnTo>
                  <a:lnTo>
                    <a:pt x="1033800" y="1983599"/>
                  </a:lnTo>
                  <a:lnTo>
                    <a:pt x="103380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551" y="2846831"/>
              <a:ext cx="2115312" cy="2295144"/>
            </a:xfrm>
            <a:prstGeom prst="rect">
              <a:avLst/>
            </a:prstGeom>
          </p:spPr>
        </p:pic>
      </p:grpSp>
      <p:sp>
        <p:nvSpPr>
          <p:cNvPr id="10" name="Google Shape;208;p48">
            <a:extLst>
              <a:ext uri="{FF2B5EF4-FFF2-40B4-BE49-F238E27FC236}">
                <a16:creationId xmlns:a16="http://schemas.microsoft.com/office/drawing/2014/main" id="{F45B4F46-1E82-E94D-A2CF-50DA3C5B7EC6}"/>
              </a:ext>
            </a:extLst>
          </p:cNvPr>
          <p:cNvSpPr txBox="1">
            <a:spLocks/>
          </p:cNvSpPr>
          <p:nvPr/>
        </p:nvSpPr>
        <p:spPr>
          <a:xfrm>
            <a:off x="3082400" y="230206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ru-RU" b="1" dirty="0"/>
              <a:t>Игорь Стурейко</a:t>
            </a:r>
          </a:p>
        </p:txBody>
      </p:sp>
      <p:sp>
        <p:nvSpPr>
          <p:cNvPr id="11" name="Google Shape;209;p48">
            <a:extLst>
              <a:ext uri="{FF2B5EF4-FFF2-40B4-BE49-F238E27FC236}">
                <a16:creationId xmlns:a16="http://schemas.microsoft.com/office/drawing/2014/main" id="{D033A29A-5C61-8440-A7AA-1A792E6BB829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3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sp>
        <p:nvSpPr>
          <p:cNvPr id="305" name="Google Shape;305;p67"/>
          <p:cNvSpPr/>
          <p:nvPr/>
        </p:nvSpPr>
        <p:spPr>
          <a:xfrm>
            <a:off x="5730575" y="-8062"/>
            <a:ext cx="34134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67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67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67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67"/>
          <p:cNvSpPr txBox="1"/>
          <p:nvPr/>
        </p:nvSpPr>
        <p:spPr>
          <a:xfrm>
            <a:off x="6350663" y="1403888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23692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7"/>
          <p:cNvSpPr txBox="1"/>
          <p:nvPr/>
        </p:nvSpPr>
        <p:spPr>
          <a:xfrm>
            <a:off x="6829363" y="23559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8418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7"/>
          <p:cNvSpPr txBox="1"/>
          <p:nvPr/>
        </p:nvSpPr>
        <p:spPr>
          <a:xfrm>
            <a:off x="6829363" y="28369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8" name="Google Shape;318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33219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67"/>
          <p:cNvSpPr txBox="1"/>
          <p:nvPr/>
        </p:nvSpPr>
        <p:spPr>
          <a:xfrm>
            <a:off x="6829363" y="32324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39031" y="1336184"/>
            <a:ext cx="3556274" cy="484541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</a:p>
        </p:txBody>
      </p:sp>
      <p:sp>
        <p:nvSpPr>
          <p:cNvPr id="236" name="Google Shape;236;p37"/>
          <p:cNvSpPr/>
          <p:nvPr/>
        </p:nvSpPr>
        <p:spPr>
          <a:xfrm>
            <a:off x="740239" y="2561930"/>
            <a:ext cx="3556275" cy="484541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Параметры – какие они бывают</a:t>
            </a:r>
            <a:endParaRPr lang="en-US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740239" y="3174803"/>
            <a:ext cx="3555066" cy="484541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Валидация параметров запроса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H="1" flipV="1">
            <a:off x="739031" y="1578454"/>
            <a:ext cx="1208" cy="612873"/>
          </a:xfrm>
          <a:prstGeom prst="curvedConnector3">
            <a:avLst>
              <a:gd name="adj1" fmla="val -18923841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V="1">
            <a:off x="740239" y="2804200"/>
            <a:ext cx="12700" cy="612873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16" idx="1"/>
          </p:cNvCxnSpPr>
          <p:nvPr/>
        </p:nvCxnSpPr>
        <p:spPr>
          <a:xfrm rot="10800000" flipV="1">
            <a:off x="740239" y="3417073"/>
            <a:ext cx="12700" cy="612873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40239" y="1949057"/>
            <a:ext cx="3556274" cy="484541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FastAPI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V="1">
            <a:off x="740239" y="2191327"/>
            <a:ext cx="12700" cy="612873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6" name="Google Shape;238;p37">
            <a:extLst>
              <a:ext uri="{FF2B5EF4-FFF2-40B4-BE49-F238E27FC236}">
                <a16:creationId xmlns:a16="http://schemas.microsoft.com/office/drawing/2014/main" id="{1E93F41F-C7D4-7B40-9453-630D8322B79F}"/>
              </a:ext>
            </a:extLst>
          </p:cNvPr>
          <p:cNvSpPr/>
          <p:nvPr/>
        </p:nvSpPr>
        <p:spPr>
          <a:xfrm>
            <a:off x="740239" y="3787676"/>
            <a:ext cx="3555066" cy="484541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 курсе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238;p37">
            <a:extLst>
              <a:ext uri="{FF2B5EF4-FFF2-40B4-BE49-F238E27FC236}">
                <a16:creationId xmlns:a16="http://schemas.microsoft.com/office/drawing/2014/main" id="{A9FEECAF-5693-6943-B6A3-087594019852}"/>
              </a:ext>
            </a:extLst>
          </p:cNvPr>
          <p:cNvSpPr/>
          <p:nvPr/>
        </p:nvSpPr>
        <p:spPr>
          <a:xfrm>
            <a:off x="740239" y="4400550"/>
            <a:ext cx="3555066" cy="484541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Подведение итогов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" name="Google Shape;242;p37">
            <a:extLst>
              <a:ext uri="{FF2B5EF4-FFF2-40B4-BE49-F238E27FC236}">
                <a16:creationId xmlns:a16="http://schemas.microsoft.com/office/drawing/2014/main" id="{291BD154-5459-924F-A6F6-82CAD3D94BB7}"/>
              </a:ext>
            </a:extLst>
          </p:cNvPr>
          <p:cNvCxnSpPr>
            <a:cxnSpLocks/>
            <a:stCxn id="16" idx="1"/>
            <a:endCxn id="17" idx="1"/>
          </p:cNvCxnSpPr>
          <p:nvPr/>
        </p:nvCxnSpPr>
        <p:spPr>
          <a:xfrm rot="10800000" flipV="1">
            <a:off x="740239" y="4029947"/>
            <a:ext cx="12700" cy="612874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245D5F7-5556-5A40-AB54-7C91CE399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7" b="20598"/>
          <a:stretch/>
        </p:blipFill>
        <p:spPr>
          <a:xfrm>
            <a:off x="4540323" y="3196065"/>
            <a:ext cx="4480827" cy="1371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35E5AD-C191-984E-B1A2-64A9676E9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02" y="1175436"/>
            <a:ext cx="4116646" cy="14834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6"/>
          <p:cNvSpPr txBox="1">
            <a:spLocks noGrp="1"/>
          </p:cNvSpPr>
          <p:nvPr>
            <p:ph type="body" idx="4294967295"/>
          </p:nvPr>
        </p:nvSpPr>
        <p:spPr>
          <a:xfrm>
            <a:off x="560550" y="16659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Как вас зовут? Откуда вы? 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297" name="Google Shape;297;p6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298" name="Google Shape;29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 компании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69"/>
          <p:cNvSpPr txBox="1"/>
          <p:nvPr/>
        </p:nvSpPr>
        <p:spPr>
          <a:xfrm>
            <a:off x="1170350" y="1933625"/>
            <a:ext cx="4718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ОТУС специализируется на обучении в IT.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Наша фишка — продвинутые программы для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с опытом и быстрый запуск курсов по новым набирающим популярность технологиям.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9"/>
          <p:cNvSpPr txBox="1"/>
          <p:nvPr/>
        </p:nvSpPr>
        <p:spPr>
          <a:xfrm>
            <a:off x="1170350" y="15622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Сфера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69"/>
          <p:cNvSpPr txBox="1"/>
          <p:nvPr/>
        </p:nvSpPr>
        <p:spPr>
          <a:xfrm>
            <a:off x="1170350" y="3423925"/>
            <a:ext cx="5862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Наши партнеры современные технологичные компании.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А обучение и открытые материалы привлекают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разных грейдов: junior, middle, senior, lead.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69"/>
          <p:cNvSpPr txBox="1"/>
          <p:nvPr/>
        </p:nvSpPr>
        <p:spPr>
          <a:xfrm>
            <a:off x="1170350" y="30525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Клиенты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994" y="167792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994" y="314437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9"/>
          <p:cNvPicPr preferRelativeResize="0"/>
          <p:nvPr/>
        </p:nvPicPr>
        <p:blipFill rotWithShape="1">
          <a:blip r:embed="rId5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Образование в ОТУС</a:t>
            </a:r>
            <a:endParaRPr/>
          </a:p>
        </p:txBody>
      </p:sp>
      <p:sp>
        <p:nvSpPr>
          <p:cNvPr id="342" name="Google Shape;342;p70"/>
          <p:cNvSpPr txBox="1">
            <a:spLocks noGrp="1"/>
          </p:cNvSpPr>
          <p:nvPr>
            <p:ph type="body" idx="4294967295"/>
          </p:nvPr>
        </p:nvSpPr>
        <p:spPr>
          <a:xfrm>
            <a:off x="1483350" y="2056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</a:rPr>
              <a:t>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43" name="Google Shape;343;p70"/>
          <p:cNvSpPr txBox="1">
            <a:spLocks noGrp="1"/>
          </p:cNvSpPr>
          <p:nvPr>
            <p:ph type="body" idx="4294967295"/>
          </p:nvPr>
        </p:nvSpPr>
        <p:spPr>
          <a:xfrm>
            <a:off x="1483350" y="1579994"/>
            <a:ext cx="26745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 b="1">
                <a:solidFill>
                  <a:srgbClr val="FF7700"/>
                </a:solidFill>
              </a:rPr>
              <a:t>Программы курсов</a:t>
            </a:r>
            <a:endParaRPr sz="2000" b="1">
              <a:solidFill>
                <a:srgbClr val="FF7700"/>
              </a:solidFill>
            </a:endParaRPr>
          </a:p>
        </p:txBody>
      </p:sp>
      <p:pic>
        <p:nvPicPr>
          <p:cNvPr id="344" name="Google Shape;34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675" y="1564400"/>
            <a:ext cx="396000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10125</TotalTime>
  <Words>1560</Words>
  <Application>Microsoft Macintosh PowerPoint</Application>
  <PresentationFormat>On-screen Show (16:9)</PresentationFormat>
  <Paragraphs>332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Courier New</vt:lpstr>
      <vt:lpstr>Roboto</vt:lpstr>
      <vt:lpstr>Times New Roman</vt:lpstr>
      <vt:lpstr>Trebuchet MS</vt:lpstr>
      <vt:lpstr>Office Theme</vt:lpstr>
      <vt:lpstr>Python Pro FastAPI валидация параметров запроса с помощью Pydantic</vt:lpstr>
      <vt:lpstr>Проверить, идет ли запись</vt:lpstr>
      <vt:lpstr>Python Pro FastAPI  валидация параметров запроса с помощью Pydantic</vt:lpstr>
      <vt:lpstr>Правила вебинара</vt:lpstr>
      <vt:lpstr>Маршрут вебинара</vt:lpstr>
      <vt:lpstr>Расскажите о себе</vt:lpstr>
      <vt:lpstr>Об ОТУС</vt:lpstr>
      <vt:lpstr>PowerPoint Presentation</vt:lpstr>
      <vt:lpstr>Образование в ОТУС</vt:lpstr>
      <vt:lpstr>Напишите, пожалуйста, в чат подходящую цифру</vt:lpstr>
      <vt:lpstr>FastAPI</vt:lpstr>
      <vt:lpstr>Параметры запроса</vt:lpstr>
      <vt:lpstr>Валидация параметров</vt:lpstr>
      <vt:lpstr>Вопросы?</vt:lpstr>
      <vt:lpstr>Практика</vt:lpstr>
      <vt:lpstr>Практика</vt:lpstr>
      <vt:lpstr>Вопросы?</vt:lpstr>
      <vt:lpstr>Список материалов для изучения</vt:lpstr>
      <vt:lpstr>Знакомство с командой и программой курса</vt:lpstr>
      <vt:lpstr>Команда курса</vt:lpstr>
      <vt:lpstr>Команда курса</vt:lpstr>
      <vt:lpstr>О курсе Python pro</vt:lpstr>
      <vt:lpstr>Карта курса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Процесс обучения</vt:lpstr>
      <vt:lpstr>Заполните, пожалуйста, опрос о занятии по ссылке в чате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101</cp:revision>
  <dcterms:created xsi:type="dcterms:W3CDTF">2023-10-10T14:19:39Z</dcterms:created>
  <dcterms:modified xsi:type="dcterms:W3CDTF">2024-09-02T09:02:29Z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